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1"/>
  </p:notesMasterIdLst>
  <p:sldIdLst>
    <p:sldId id="256" r:id="rId2"/>
    <p:sldId id="258" r:id="rId3"/>
    <p:sldId id="259" r:id="rId4"/>
    <p:sldId id="348" r:id="rId5"/>
    <p:sldId id="260" r:id="rId6"/>
    <p:sldId id="261" r:id="rId7"/>
    <p:sldId id="262" r:id="rId8"/>
    <p:sldId id="263" r:id="rId9"/>
    <p:sldId id="264" r:id="rId10"/>
    <p:sldId id="365" r:id="rId11"/>
    <p:sldId id="366" r:id="rId12"/>
    <p:sldId id="367" r:id="rId13"/>
    <p:sldId id="265" r:id="rId14"/>
    <p:sldId id="280" r:id="rId15"/>
    <p:sldId id="277" r:id="rId16"/>
    <p:sldId id="283" r:id="rId17"/>
    <p:sldId id="357" r:id="rId18"/>
    <p:sldId id="284" r:id="rId19"/>
    <p:sldId id="285" r:id="rId20"/>
    <p:sldId id="286" r:id="rId21"/>
    <p:sldId id="287" r:id="rId22"/>
    <p:sldId id="288" r:id="rId23"/>
    <p:sldId id="289" r:id="rId24"/>
    <p:sldId id="334" r:id="rId25"/>
    <p:sldId id="335" r:id="rId26"/>
    <p:sldId id="338" r:id="rId27"/>
    <p:sldId id="337" r:id="rId28"/>
    <p:sldId id="290" r:id="rId29"/>
    <p:sldId id="339" r:id="rId30"/>
    <p:sldId id="340" r:id="rId31"/>
    <p:sldId id="341" r:id="rId32"/>
    <p:sldId id="342" r:id="rId33"/>
    <p:sldId id="359" r:id="rId34"/>
    <p:sldId id="360" r:id="rId35"/>
    <p:sldId id="291" r:id="rId36"/>
    <p:sldId id="292" r:id="rId37"/>
    <p:sldId id="351" r:id="rId38"/>
    <p:sldId id="330" r:id="rId39"/>
    <p:sldId id="331" r:id="rId40"/>
    <p:sldId id="332" r:id="rId41"/>
    <p:sldId id="353" r:id="rId42"/>
    <p:sldId id="354" r:id="rId43"/>
    <p:sldId id="355" r:id="rId44"/>
    <p:sldId id="333" r:id="rId45"/>
    <p:sldId id="293" r:id="rId46"/>
    <p:sldId id="298" r:id="rId47"/>
    <p:sldId id="299" r:id="rId48"/>
    <p:sldId id="300" r:id="rId49"/>
    <p:sldId id="352" r:id="rId50"/>
    <p:sldId id="313" r:id="rId51"/>
    <p:sldId id="301" r:id="rId52"/>
    <p:sldId id="302" r:id="rId53"/>
    <p:sldId id="303" r:id="rId54"/>
    <p:sldId id="305" r:id="rId55"/>
    <p:sldId id="304" r:id="rId56"/>
    <p:sldId id="306" r:id="rId57"/>
    <p:sldId id="307" r:id="rId58"/>
    <p:sldId id="309" r:id="rId59"/>
    <p:sldId id="308" r:id="rId60"/>
    <p:sldId id="297" r:id="rId61"/>
    <p:sldId id="346" r:id="rId62"/>
    <p:sldId id="347" r:id="rId63"/>
    <p:sldId id="314" r:id="rId64"/>
    <p:sldId id="295" r:id="rId65"/>
    <p:sldId id="296" r:id="rId66"/>
    <p:sldId id="358" r:id="rId67"/>
    <p:sldId id="316" r:id="rId68"/>
    <p:sldId id="319" r:id="rId69"/>
    <p:sldId id="361" r:id="rId70"/>
    <p:sldId id="270" r:id="rId71"/>
    <p:sldId id="364" r:id="rId72"/>
    <p:sldId id="363" r:id="rId73"/>
    <p:sldId id="362" r:id="rId74"/>
    <p:sldId id="317" r:id="rId75"/>
    <p:sldId id="318" r:id="rId76"/>
    <p:sldId id="310" r:id="rId77"/>
    <p:sldId id="324" r:id="rId78"/>
    <p:sldId id="320" r:id="rId79"/>
    <p:sldId id="356" r:id="rId80"/>
    <p:sldId id="321" r:id="rId81"/>
    <p:sldId id="322" r:id="rId82"/>
    <p:sldId id="323" r:id="rId83"/>
    <p:sldId id="268" r:id="rId84"/>
    <p:sldId id="329" r:id="rId85"/>
    <p:sldId id="325" r:id="rId86"/>
    <p:sldId id="326" r:id="rId87"/>
    <p:sldId id="368" r:id="rId88"/>
    <p:sldId id="275" r:id="rId89"/>
    <p:sldId id="350" r:id="rId90"/>
  </p:sldIdLst>
  <p:sldSz cx="18288000" cy="10287000"/>
  <p:notesSz cx="6858000" cy="9144000"/>
  <p:embeddedFontLst>
    <p:embeddedFont>
      <p:font typeface="Calibri" panose="020F0502020204030204" pitchFamily="34" charset="0"/>
      <p:regular r:id="rId92"/>
      <p:bold r:id="rId93"/>
      <p:italic r:id="rId94"/>
      <p:boldItalic r:id="rId95"/>
    </p:embeddedFont>
    <p:embeddedFont>
      <p:font typeface="Cambria Math" panose="02040503050406030204" pitchFamily="18" charset="0"/>
      <p:regular r:id="rId96"/>
    </p:embeddedFont>
    <p:embeddedFont>
      <p:font typeface="Consolas" panose="020B0609020204030204" pitchFamily="49" charset="0"/>
      <p:regular r:id="rId97"/>
      <p:bold r:id="rId98"/>
      <p:italic r:id="rId99"/>
      <p:boldItalic r:id="rId100"/>
    </p:embeddedFont>
    <p:embeddedFont>
      <p:font typeface="Gidole" panose="020B0604020202020204" charset="0"/>
      <p:regular r:id="rId101"/>
    </p:embeddedFont>
    <p:embeddedFont>
      <p:font typeface="Impact" panose="020B0806030902050204" pitchFamily="34" charset="0"/>
      <p:regular r:id="rId102"/>
    </p:embeddedFont>
    <p:embeddedFont>
      <p:font typeface="League Spartan" panose="020B0604020202020204" charset="0"/>
      <p:regular r:id="rId103"/>
    </p:embeddedFont>
    <p:embeddedFont>
      <p:font typeface="Open Sans Extra Bold" panose="020B0604020202020204" charset="0"/>
      <p:regular r:id="rId104"/>
    </p:embeddedFont>
    <p:embeddedFont>
      <p:font typeface="Roboto Mono" panose="020B0604020202020204" charset="0"/>
      <p:regular r:id="rId105"/>
      <p:bold r:id="rId106"/>
      <p:italic r:id="rId107"/>
      <p:boldItalic r:id="rId10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8"/>
            <p14:sldId id="259"/>
            <p14:sldId id="348"/>
          </p14:sldIdLst>
        </p14:section>
        <p14:section name="1. EDA in Excel" id="{D36BEA4A-749A-4790-8EF2-7F0913049DA3}">
          <p14:sldIdLst>
            <p14:sldId id="260"/>
            <p14:sldId id="261"/>
            <p14:sldId id="262"/>
            <p14:sldId id="263"/>
            <p14:sldId id="264"/>
            <p14:sldId id="365"/>
            <p14:sldId id="366"/>
            <p14:sldId id="367"/>
            <p14:sldId id="265"/>
            <p14:sldId id="280"/>
            <p14:sldId id="277"/>
            <p14:sldId id="283"/>
            <p14:sldId id="357"/>
            <p14:sldId id="284"/>
            <p14:sldId id="285"/>
            <p14:sldId id="286"/>
            <p14:sldId id="287"/>
            <p14:sldId id="288"/>
            <p14:sldId id="289"/>
            <p14:sldId id="334"/>
            <p14:sldId id="335"/>
            <p14:sldId id="338"/>
            <p14:sldId id="337"/>
            <p14:sldId id="290"/>
            <p14:sldId id="339"/>
            <p14:sldId id="340"/>
            <p14:sldId id="341"/>
            <p14:sldId id="342"/>
            <p14:sldId id="359"/>
            <p14:sldId id="360"/>
            <p14:sldId id="291"/>
            <p14:sldId id="292"/>
            <p14:sldId id="351"/>
            <p14:sldId id="330"/>
            <p14:sldId id="331"/>
            <p14:sldId id="332"/>
            <p14:sldId id="353"/>
            <p14:sldId id="354"/>
            <p14:sldId id="355"/>
            <p14:sldId id="333"/>
          </p14:sldIdLst>
        </p14:section>
        <p14:section name="2. Foundations of Inferential Statistics" id="{3CCE065B-7A43-4046-B801-1DF590334418}">
          <p14:sldIdLst>
            <p14:sldId id="293"/>
            <p14:sldId id="298"/>
            <p14:sldId id="299"/>
            <p14:sldId id="300"/>
            <p14:sldId id="352"/>
            <p14:sldId id="313"/>
            <p14:sldId id="301"/>
            <p14:sldId id="302"/>
            <p14:sldId id="303"/>
            <p14:sldId id="305"/>
            <p14:sldId id="304"/>
            <p14:sldId id="306"/>
            <p14:sldId id="307"/>
            <p14:sldId id="309"/>
            <p14:sldId id="308"/>
            <p14:sldId id="297"/>
            <p14:sldId id="346"/>
            <p14:sldId id="347"/>
            <p14:sldId id="314"/>
          </p14:sldIdLst>
        </p14:section>
        <p14:section name="3. t-tests for business impact" id="{4A105B42-97ED-4D16-9FCD-B81D11DB0110}">
          <p14:sldIdLst>
            <p14:sldId id="295"/>
            <p14:sldId id="296"/>
            <p14:sldId id="358"/>
            <p14:sldId id="316"/>
            <p14:sldId id="319"/>
            <p14:sldId id="361"/>
            <p14:sldId id="270"/>
            <p14:sldId id="364"/>
            <p14:sldId id="363"/>
            <p14:sldId id="362"/>
            <p14:sldId id="317"/>
            <p14:sldId id="318"/>
            <p14:sldId id="310"/>
            <p14:sldId id="324"/>
            <p14:sldId id="320"/>
            <p14:sldId id="356"/>
            <p14:sldId id="321"/>
            <p14:sldId id="322"/>
            <p14:sldId id="323"/>
            <p14:sldId id="268"/>
            <p14:sldId id="329"/>
          </p14:sldIdLst>
        </p14:section>
        <p14:section name="4. Conclusion" id="{A4138F31-BD73-4858-9C6C-68D5E4BFA6DB}">
          <p14:sldIdLst>
            <p14:sldId id="325"/>
            <p14:sldId id="326"/>
            <p14:sldId id="36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9"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63" d="100"/>
          <a:sy n="63" d="100"/>
        </p:scale>
        <p:origin x="510" y="84"/>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font" Target="fonts/font1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2.fntdata"/><Relationship Id="rId108" Type="http://schemas.openxmlformats.org/officeDocument/2006/relationships/font" Target="fonts/font1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104"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9.fntdata"/><Relationship Id="rId105"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2400" b="1" dirty="0">
              <a:latin typeface="Gidole" panose="020B0604020202020204" charset="0"/>
            </a:rPr>
            <a:t>Variable</a:t>
          </a:r>
        </a:p>
      </dgm:t>
    </dgm:pt>
    <dgm:pt modelId="{E22DE74D-9F5D-4977-AFEF-ED93FEF2DC03}" type="parTrans" cxnId="{3C25439A-8DBA-449E-9A35-4EB712A65639}">
      <dgm:prSet/>
      <dgm:spPr/>
      <dgm:t>
        <a:bodyPr/>
        <a:lstStyle/>
        <a:p>
          <a:endParaRPr lang="en-US" b="1"/>
        </a:p>
      </dgm:t>
    </dgm:pt>
    <dgm:pt modelId="{E37E3425-5DA6-44CF-9592-6E6BB438E4D4}" type="sibTrans" cxnId="{3C25439A-8DBA-449E-9A35-4EB712A65639}">
      <dgm:prSet/>
      <dgm:spPr/>
      <dgm:t>
        <a:bodyPr/>
        <a:lstStyle/>
        <a:p>
          <a:endParaRPr lang="en-US" b="1"/>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131C407A-CA4F-45BC-BE0D-FE35E3742C46}" type="pres">
      <dgm:prSet presAssocID="{1C60E7D1-5A27-44F2-8AEB-B3A99780C8F4}" presName="hierRoot1" presStyleCnt="0"/>
      <dgm:spPr/>
    </dgm:pt>
    <dgm:pt modelId="{32D9EFA3-A1B1-4843-9241-C47961CD4AC0}" type="pres">
      <dgm:prSet presAssocID="{1C60E7D1-5A27-44F2-8AEB-B3A99780C8F4}" presName="composite" presStyleCnt="0"/>
      <dgm:spPr/>
    </dgm:pt>
    <dgm:pt modelId="{19200797-FB06-48E2-A521-1A4A28F86E05}" type="pres">
      <dgm:prSet presAssocID="{1C60E7D1-5A27-44F2-8AEB-B3A99780C8F4}" presName="image" presStyleLbl="node0" presStyleIdx="0" presStyleCnt="1"/>
      <dgm:spPr>
        <a:solidFill>
          <a:srgbClr val="CF3338"/>
        </a:solidFill>
      </dgm:spPr>
    </dgm:pt>
    <dgm:pt modelId="{DF0CEC2A-2D7E-4CD2-B726-33B69AC13D41}" type="pres">
      <dgm:prSet presAssocID="{1C60E7D1-5A27-44F2-8AEB-B3A99780C8F4}" presName="text" presStyleLbl="revTx" presStyleIdx="0" presStyleCnt="4">
        <dgm:presLayoutVars>
          <dgm:chPref val="3"/>
        </dgm:presLayoutVars>
      </dgm:prSet>
      <dgm:spPr/>
    </dgm:pt>
    <dgm:pt modelId="{38E7FE4A-F293-45DF-9C81-9B990C706282}" type="pres">
      <dgm:prSet presAssocID="{1C60E7D1-5A27-44F2-8AEB-B3A99780C8F4}" presName="hierChild2" presStyleCnt="0"/>
      <dgm:spPr/>
    </dgm:pt>
    <dgm:pt modelId="{06EDC55A-7AAA-4F24-85EE-803CD3FAD3A5}" type="pres">
      <dgm:prSet presAssocID="{D13CE648-3EEA-4F27-8B9C-E4324A244E0A}" presName="Name10" presStyleLbl="parChTrans1D2" presStyleIdx="0" presStyleCnt="3"/>
      <dgm:spPr/>
    </dgm:pt>
    <dgm:pt modelId="{0B18D3BF-33C4-47C9-9C6E-9A6251407301}" type="pres">
      <dgm:prSet presAssocID="{7D130B0C-DE52-40B7-A466-0D620F0D6839}" presName="hierRoot2" presStyleCnt="0"/>
      <dgm:spPr/>
    </dgm:pt>
    <dgm:pt modelId="{C7DBEB23-2C87-4758-A227-FBB68E051192}" type="pres">
      <dgm:prSet presAssocID="{7D130B0C-DE52-40B7-A466-0D620F0D6839}" presName="composite2" presStyleCnt="0"/>
      <dgm:spPr/>
    </dgm:pt>
    <dgm:pt modelId="{1AC472DA-DC50-427A-B9B6-8D4AF1A721C6}" type="pres">
      <dgm:prSet presAssocID="{7D130B0C-DE52-40B7-A466-0D620F0D6839}" presName="image2" presStyleLbl="node2" presStyleIdx="0" presStyleCnt="3"/>
      <dgm:spPr>
        <a:solidFill>
          <a:srgbClr val="CF3338"/>
        </a:solidFill>
      </dgm:spPr>
    </dgm:pt>
    <dgm:pt modelId="{E7213FCE-2463-41F6-9460-82CC3E7583EB}" type="pres">
      <dgm:prSet presAssocID="{7D130B0C-DE52-40B7-A466-0D620F0D6839}" presName="text2" presStyleLbl="revTx" presStyleIdx="1" presStyleCnt="4">
        <dgm:presLayoutVars>
          <dgm:chPref val="3"/>
        </dgm:presLayoutVars>
      </dgm:prSet>
      <dgm:spPr/>
    </dgm:pt>
    <dgm:pt modelId="{664E8B52-B70A-43DB-B5E9-411D366EDDA4}" type="pres">
      <dgm:prSet presAssocID="{7D130B0C-DE52-40B7-A466-0D620F0D6839}" presName="hierChild3" presStyleCnt="0"/>
      <dgm:spPr/>
    </dgm:pt>
    <dgm:pt modelId="{92F4DED8-28D4-4342-8705-94B95D9A4ACE}" type="pres">
      <dgm:prSet presAssocID="{06DAEF35-E9FB-4835-8D30-F22CB478997D}" presName="Name10" presStyleLbl="parChTrans1D2" presStyleIdx="1" presStyleCnt="3"/>
      <dgm:spPr/>
    </dgm:pt>
    <dgm:pt modelId="{9DE89D94-DB0D-4AE5-A353-0827CECB109F}" type="pres">
      <dgm:prSet presAssocID="{DFE5E4D9-736A-413B-931A-494917B80B74}" presName="hierRoot2" presStyleCnt="0"/>
      <dgm:spPr/>
    </dgm:pt>
    <dgm:pt modelId="{7ABE45BA-7F61-47A7-85A0-ABD866D200F5}" type="pres">
      <dgm:prSet presAssocID="{DFE5E4D9-736A-413B-931A-494917B80B74}" presName="composite2" presStyleCnt="0"/>
      <dgm:spPr/>
    </dgm:pt>
    <dgm:pt modelId="{D85368BC-4140-4808-9EB8-986D185EC83E}" type="pres">
      <dgm:prSet presAssocID="{DFE5E4D9-736A-413B-931A-494917B80B74}" presName="image2" presStyleLbl="node2" presStyleIdx="1" presStyleCnt="3"/>
      <dgm:spPr>
        <a:solidFill>
          <a:srgbClr val="CF3338"/>
        </a:solidFill>
      </dgm:spPr>
    </dgm:pt>
    <dgm:pt modelId="{D776ED96-1675-48FA-9EBB-A8615D6A744D}" type="pres">
      <dgm:prSet presAssocID="{DFE5E4D9-736A-413B-931A-494917B80B74}" presName="text2" presStyleLbl="revTx" presStyleIdx="2" presStyleCnt="4">
        <dgm:presLayoutVars>
          <dgm:chPref val="3"/>
        </dgm:presLayoutVars>
      </dgm:prSet>
      <dgm:spPr/>
    </dgm:pt>
    <dgm:pt modelId="{2280832E-5DEB-42D7-8B8E-D48082E1B23D}" type="pres">
      <dgm:prSet presAssocID="{DFE5E4D9-736A-413B-931A-494917B80B74}" presName="hierChild3" presStyleCnt="0"/>
      <dgm:spPr/>
    </dgm:pt>
    <dgm:pt modelId="{454856C7-8A44-4FF5-B8E5-0DF6B7AA95E0}" type="pres">
      <dgm:prSet presAssocID="{9108D7F2-B99F-470A-9CD7-5ED5E0E0F56F}" presName="Name10" presStyleLbl="parChTrans1D2" presStyleIdx="2" presStyleCnt="3"/>
      <dgm:spPr/>
    </dgm:pt>
    <dgm:pt modelId="{E836AF7E-2986-42BF-A62A-3749E86289C3}" type="pres">
      <dgm:prSet presAssocID="{95676DD3-9B70-4AAC-B17A-81761AFA61E2}" presName="hierRoot2" presStyleCnt="0"/>
      <dgm:spPr/>
    </dgm:pt>
    <dgm:pt modelId="{E3EDA80B-6D29-4DEF-A84A-0CAFD61E3318}" type="pres">
      <dgm:prSet presAssocID="{95676DD3-9B70-4AAC-B17A-81761AFA61E2}" presName="composite2" presStyleCnt="0"/>
      <dgm:spPr/>
    </dgm:pt>
    <dgm:pt modelId="{3F43EA89-FA96-41DA-8746-DDC9B854BA79}" type="pres">
      <dgm:prSet presAssocID="{95676DD3-9B70-4AAC-B17A-81761AFA61E2}" presName="image2" presStyleLbl="node2" presStyleIdx="2" presStyleCnt="3"/>
      <dgm:spPr>
        <a:solidFill>
          <a:srgbClr val="CF3338"/>
        </a:solidFill>
      </dgm:spPr>
    </dgm:pt>
    <dgm:pt modelId="{1CA5F767-C0FF-4537-8507-C22ED0AD6CA0}" type="pres">
      <dgm:prSet presAssocID="{95676DD3-9B70-4AAC-B17A-81761AFA61E2}" presName="text2" presStyleLbl="revTx" presStyleIdx="3" presStyleCnt="4">
        <dgm:presLayoutVars>
          <dgm:chPref val="3"/>
        </dgm:presLayoutVars>
      </dgm:prSet>
      <dgm:spPr/>
    </dgm:pt>
    <dgm:pt modelId="{0249F28B-68F7-4AEF-A801-FE69960E8257}" type="pres">
      <dgm:prSet presAssocID="{95676DD3-9B70-4AAC-B17A-81761AFA61E2}" presName="hierChild3"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1F0C8605-0D1A-4539-B19D-298EC07737B7}" type="presOf" srcId="{9108D7F2-B99F-470A-9CD7-5ED5E0E0F56F}" destId="{454856C7-8A44-4FF5-B8E5-0DF6B7AA95E0}" srcOrd="0" destOrd="0" presId="urn:microsoft.com/office/officeart/2009/layout/CirclePictureHierarchy"/>
    <dgm:cxn modelId="{E26F931A-C172-4EF2-9235-6AACA1750BBD}" type="presOf" srcId="{7D130B0C-DE52-40B7-A466-0D620F0D6839}" destId="{E7213FCE-2463-41F6-9460-82CC3E7583EB}" srcOrd="0" destOrd="0" presId="urn:microsoft.com/office/officeart/2009/layout/CirclePictureHierarchy"/>
    <dgm:cxn modelId="{659F931B-7567-43C5-BCEB-1037A634D2CB}" type="presOf" srcId="{DFE5E4D9-736A-413B-931A-494917B80B74}" destId="{D776ED96-1675-48FA-9EBB-A8615D6A744D}" srcOrd="0" destOrd="0" presId="urn:microsoft.com/office/officeart/2009/layout/CirclePictureHierarchy"/>
    <dgm:cxn modelId="{EAF79531-320C-47C2-9322-B9351D1188AB}" srcId="{E5E962CB-877F-4A13-A575-40D08EA9DDD6}" destId="{1C60E7D1-5A27-44F2-8AEB-B3A99780C8F4}" srcOrd="0" destOrd="0" parTransId="{942A7EA2-A3C0-405A-8B5A-7686B873A54F}" sibTransId="{E37433F6-B800-4E07-B57F-F6368CF71F6F}"/>
    <dgm:cxn modelId="{FC42444E-23A2-41F6-B290-DAAA87A7B936}" type="presOf" srcId="{06DAEF35-E9FB-4835-8D30-F22CB478997D}" destId="{92F4DED8-28D4-4342-8705-94B95D9A4ACE}"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1E56AD7A-B18F-41E3-9AEE-05E7B6924C6C}" type="presOf" srcId="{95676DD3-9B70-4AAC-B17A-81761AFA61E2}" destId="{1CA5F767-C0FF-4537-8507-C22ED0AD6CA0}" srcOrd="0" destOrd="0" presId="urn:microsoft.com/office/officeart/2009/layout/CirclePictureHierarchy"/>
    <dgm:cxn modelId="{DB9D4085-BFCB-4402-B5D5-8CB4A4670CD9}" type="presOf" srcId="{D13CE648-3EEA-4F27-8B9C-E4324A244E0A}" destId="{06EDC55A-7AAA-4F24-85EE-803CD3FAD3A5}" srcOrd="0" destOrd="0" presId="urn:microsoft.com/office/officeart/2009/layout/CirclePictureHierarchy"/>
    <dgm:cxn modelId="{FB09B18A-2B91-416D-A069-A6514637464A}" type="presOf" srcId="{1C60E7D1-5A27-44F2-8AEB-B3A99780C8F4}" destId="{DF0CEC2A-2D7E-4CD2-B726-33B69AC13D41}"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7850B60D-FA30-4B77-AEAF-1D9CAF148CCB}" type="presParOf" srcId="{0F5E97FF-6A27-4FB2-BA0F-DC9E9EC37468}" destId="{131C407A-CA4F-45BC-BE0D-FE35E3742C46}" srcOrd="0" destOrd="0" presId="urn:microsoft.com/office/officeart/2009/layout/CirclePictureHierarchy"/>
    <dgm:cxn modelId="{2B6E2D1A-0623-4AD5-AB80-FF7F2D082AB6}" type="presParOf" srcId="{131C407A-CA4F-45BC-BE0D-FE35E3742C46}" destId="{32D9EFA3-A1B1-4843-9241-C47961CD4AC0}" srcOrd="0" destOrd="0" presId="urn:microsoft.com/office/officeart/2009/layout/CirclePictureHierarchy"/>
    <dgm:cxn modelId="{D707C87C-33A1-45F7-952A-3BC96C997FBB}" type="presParOf" srcId="{32D9EFA3-A1B1-4843-9241-C47961CD4AC0}" destId="{19200797-FB06-48E2-A521-1A4A28F86E05}" srcOrd="0" destOrd="0" presId="urn:microsoft.com/office/officeart/2009/layout/CirclePictureHierarchy"/>
    <dgm:cxn modelId="{1F385EC3-7C5D-4D7E-985B-F6358F9D3804}" type="presParOf" srcId="{32D9EFA3-A1B1-4843-9241-C47961CD4AC0}" destId="{DF0CEC2A-2D7E-4CD2-B726-33B69AC13D41}" srcOrd="1" destOrd="0" presId="urn:microsoft.com/office/officeart/2009/layout/CirclePictureHierarchy"/>
    <dgm:cxn modelId="{B8D0DBAD-C9A7-4CEE-BB4D-93B5338BF6A8}" type="presParOf" srcId="{131C407A-CA4F-45BC-BE0D-FE35E3742C46}" destId="{38E7FE4A-F293-45DF-9C81-9B990C706282}" srcOrd="1" destOrd="0" presId="urn:microsoft.com/office/officeart/2009/layout/CirclePictureHierarchy"/>
    <dgm:cxn modelId="{1B4CE326-7D5C-4E4E-91AE-B41D8E67E024}" type="presParOf" srcId="{38E7FE4A-F293-45DF-9C81-9B990C706282}" destId="{06EDC55A-7AAA-4F24-85EE-803CD3FAD3A5}" srcOrd="0" destOrd="0" presId="urn:microsoft.com/office/officeart/2009/layout/CirclePictureHierarchy"/>
    <dgm:cxn modelId="{8EEE8929-5554-4239-B746-508B65AB2D82}" type="presParOf" srcId="{38E7FE4A-F293-45DF-9C81-9B990C706282}" destId="{0B18D3BF-33C4-47C9-9C6E-9A6251407301}" srcOrd="1" destOrd="0" presId="urn:microsoft.com/office/officeart/2009/layout/CirclePictureHierarchy"/>
    <dgm:cxn modelId="{0E5A0599-55F0-4086-84BB-D1AE09D0414D}" type="presParOf" srcId="{0B18D3BF-33C4-47C9-9C6E-9A6251407301}" destId="{C7DBEB23-2C87-4758-A227-FBB68E051192}" srcOrd="0" destOrd="0" presId="urn:microsoft.com/office/officeart/2009/layout/CirclePictureHierarchy"/>
    <dgm:cxn modelId="{ABBFE2D0-ACCF-4FF3-82A4-BD2DD2020DC7}" type="presParOf" srcId="{C7DBEB23-2C87-4758-A227-FBB68E051192}" destId="{1AC472DA-DC50-427A-B9B6-8D4AF1A721C6}" srcOrd="0" destOrd="0" presId="urn:microsoft.com/office/officeart/2009/layout/CirclePictureHierarchy"/>
    <dgm:cxn modelId="{D9621912-96E1-41F9-9F0E-712B8E69EEFB}" type="presParOf" srcId="{C7DBEB23-2C87-4758-A227-FBB68E051192}" destId="{E7213FCE-2463-41F6-9460-82CC3E7583EB}" srcOrd="1" destOrd="0" presId="urn:microsoft.com/office/officeart/2009/layout/CirclePictureHierarchy"/>
    <dgm:cxn modelId="{F7BA133D-AFFF-4E60-8BA9-9AF1C3942216}" type="presParOf" srcId="{0B18D3BF-33C4-47C9-9C6E-9A6251407301}" destId="{664E8B52-B70A-43DB-B5E9-411D366EDDA4}" srcOrd="1" destOrd="0" presId="urn:microsoft.com/office/officeart/2009/layout/CirclePictureHierarchy"/>
    <dgm:cxn modelId="{81F1F127-C400-4A7E-BAD1-78F61B07B36F}" type="presParOf" srcId="{38E7FE4A-F293-45DF-9C81-9B990C706282}" destId="{92F4DED8-28D4-4342-8705-94B95D9A4ACE}" srcOrd="2" destOrd="0" presId="urn:microsoft.com/office/officeart/2009/layout/CirclePictureHierarchy"/>
    <dgm:cxn modelId="{B75782D3-4DF7-4DEB-A6D7-9F2A3B42E75F}" type="presParOf" srcId="{38E7FE4A-F293-45DF-9C81-9B990C706282}" destId="{9DE89D94-DB0D-4AE5-A353-0827CECB109F}" srcOrd="3" destOrd="0" presId="urn:microsoft.com/office/officeart/2009/layout/CirclePictureHierarchy"/>
    <dgm:cxn modelId="{E1AF967D-45EB-4A8E-AB90-4F99411E93CA}" type="presParOf" srcId="{9DE89D94-DB0D-4AE5-A353-0827CECB109F}" destId="{7ABE45BA-7F61-47A7-85A0-ABD866D200F5}" srcOrd="0" destOrd="0" presId="urn:microsoft.com/office/officeart/2009/layout/CirclePictureHierarchy"/>
    <dgm:cxn modelId="{E0F3DF5B-83C1-4C8D-AB9C-46AA22DB9133}" type="presParOf" srcId="{7ABE45BA-7F61-47A7-85A0-ABD866D200F5}" destId="{D85368BC-4140-4808-9EB8-986D185EC83E}" srcOrd="0" destOrd="0" presId="urn:microsoft.com/office/officeart/2009/layout/CirclePictureHierarchy"/>
    <dgm:cxn modelId="{AD00FE7B-025D-450E-9DB6-1ADB6CF2FD44}" type="presParOf" srcId="{7ABE45BA-7F61-47A7-85A0-ABD866D200F5}" destId="{D776ED96-1675-48FA-9EBB-A8615D6A744D}" srcOrd="1" destOrd="0" presId="urn:microsoft.com/office/officeart/2009/layout/CirclePictureHierarchy"/>
    <dgm:cxn modelId="{7FE8B0A6-C92A-48B6-B43B-768CE4A3F508}" type="presParOf" srcId="{9DE89D94-DB0D-4AE5-A353-0827CECB109F}" destId="{2280832E-5DEB-42D7-8B8E-D48082E1B23D}" srcOrd="1" destOrd="0" presId="urn:microsoft.com/office/officeart/2009/layout/CirclePictureHierarchy"/>
    <dgm:cxn modelId="{84B18A28-3CB0-42F2-8BE8-11DD63BF28B6}" type="presParOf" srcId="{38E7FE4A-F293-45DF-9C81-9B990C706282}" destId="{454856C7-8A44-4FF5-B8E5-0DF6B7AA95E0}" srcOrd="4" destOrd="0" presId="urn:microsoft.com/office/officeart/2009/layout/CirclePictureHierarchy"/>
    <dgm:cxn modelId="{A6C47DA7-04E6-4CF7-B7F2-2773CE571487}" type="presParOf" srcId="{38E7FE4A-F293-45DF-9C81-9B990C706282}" destId="{E836AF7E-2986-42BF-A62A-3749E86289C3}" srcOrd="5" destOrd="0" presId="urn:microsoft.com/office/officeart/2009/layout/CirclePictureHierarchy"/>
    <dgm:cxn modelId="{058B0CC9-1F94-4A45-AA52-696BC381DC0D}" type="presParOf" srcId="{E836AF7E-2986-42BF-A62A-3749E86289C3}" destId="{E3EDA80B-6D29-4DEF-A84A-0CAFD61E3318}" srcOrd="0" destOrd="0" presId="urn:microsoft.com/office/officeart/2009/layout/CirclePictureHierarchy"/>
    <dgm:cxn modelId="{A19264F4-4D85-4691-B524-F56461091B9F}" type="presParOf" srcId="{E3EDA80B-6D29-4DEF-A84A-0CAFD61E3318}" destId="{3F43EA89-FA96-41DA-8746-DDC9B854BA79}" srcOrd="0" destOrd="0" presId="urn:microsoft.com/office/officeart/2009/layout/CirclePictureHierarchy"/>
    <dgm:cxn modelId="{1611FBE4-C89E-4B4B-8C15-64D01540EA90}" type="presParOf" srcId="{E3EDA80B-6D29-4DEF-A84A-0CAFD61E3318}" destId="{1CA5F767-C0FF-4537-8507-C22ED0AD6CA0}" srcOrd="1" destOrd="0" presId="urn:microsoft.com/office/officeart/2009/layout/CirclePictureHierarchy"/>
    <dgm:cxn modelId="{522D29F6-1BB4-46E8-B41B-B3C087ABFF8E}" type="presParOf" srcId="{E836AF7E-2986-42BF-A62A-3749E86289C3}" destId="{0249F28B-68F7-4AEF-A801-FE69960E8257}"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FB4FD07D-9474-4592-8867-FDED48F30D39}" type="pres">
      <dgm:prSet presAssocID="{A405BD51-7647-45AF-8E20-21C93FFC951B}" presName="hierRoot1" presStyleCnt="0"/>
      <dgm:spPr/>
    </dgm:pt>
    <dgm:pt modelId="{4446F746-B4BE-4949-ADA0-110499F1DB1E}" type="pres">
      <dgm:prSet presAssocID="{A405BD51-7647-45AF-8E20-21C93FFC951B}" presName="composite" presStyleCnt="0"/>
      <dgm:spPr/>
    </dgm:pt>
    <dgm:pt modelId="{71AFA267-E4A7-4137-BFFA-C44284706939}" type="pres">
      <dgm:prSet presAssocID="{A405BD51-7647-45AF-8E20-21C93FFC951B}" presName="image" presStyleLbl="node0" presStyleIdx="0" presStyleCnt="1"/>
      <dgm:spPr>
        <a:solidFill>
          <a:srgbClr val="CF3338"/>
        </a:solidFill>
      </dgm:spPr>
    </dgm:pt>
    <dgm:pt modelId="{F58152E7-9B5A-42BC-AB6B-83C31822501A}" type="pres">
      <dgm:prSet presAssocID="{A405BD51-7647-45AF-8E20-21C93FFC951B}" presName="text" presStyleLbl="revTx" presStyleIdx="0" presStyleCnt="3">
        <dgm:presLayoutVars>
          <dgm:chPref val="3"/>
        </dgm:presLayoutVars>
      </dgm:prSet>
      <dgm:spPr/>
    </dgm:pt>
    <dgm:pt modelId="{2E7E10FE-92E4-4E89-AF4C-BE176326F4C5}" type="pres">
      <dgm:prSet presAssocID="{A405BD51-7647-45AF-8E20-21C93FFC951B}" presName="hierChild2" presStyleCnt="0"/>
      <dgm:spPr/>
    </dgm:pt>
    <dgm:pt modelId="{875F96F3-30BC-496B-AE0B-082E6B86AC05}" type="pres">
      <dgm:prSet presAssocID="{CABBD716-8F67-417F-988C-030A8E8866AE}" presName="Name10" presStyleLbl="parChTrans1D2" presStyleIdx="0" presStyleCnt="2"/>
      <dgm:spPr/>
    </dgm:pt>
    <dgm:pt modelId="{AFF8C844-47C7-4315-A1DE-F93F58A0C993}" type="pres">
      <dgm:prSet presAssocID="{C868788A-01CE-4199-86A3-203974468A9F}" presName="hierRoot2" presStyleCnt="0"/>
      <dgm:spPr/>
    </dgm:pt>
    <dgm:pt modelId="{CCF4A661-6C84-4F87-BE66-FC267E2B1A17}" type="pres">
      <dgm:prSet presAssocID="{C868788A-01CE-4199-86A3-203974468A9F}" presName="composite2" presStyleCnt="0"/>
      <dgm:spPr/>
    </dgm:pt>
    <dgm:pt modelId="{67C8F230-14DA-4915-AC64-0BE854565119}" type="pres">
      <dgm:prSet presAssocID="{C868788A-01CE-4199-86A3-203974468A9F}" presName="image2" presStyleLbl="node2" presStyleIdx="0" presStyleCnt="2"/>
      <dgm:spPr>
        <a:solidFill>
          <a:srgbClr val="CF3338"/>
        </a:solidFill>
      </dgm:spPr>
    </dgm:pt>
    <dgm:pt modelId="{F18A519E-DA09-4D52-86B3-81D01FDE8EF2}" type="pres">
      <dgm:prSet presAssocID="{C868788A-01CE-4199-86A3-203974468A9F}" presName="text2" presStyleLbl="revTx" presStyleIdx="1" presStyleCnt="3">
        <dgm:presLayoutVars>
          <dgm:chPref val="3"/>
        </dgm:presLayoutVars>
      </dgm:prSet>
      <dgm:spPr/>
    </dgm:pt>
    <dgm:pt modelId="{291F1139-BB73-4DDB-952B-5A8B1DE119E8}" type="pres">
      <dgm:prSet presAssocID="{C868788A-01CE-4199-86A3-203974468A9F}" presName="hierChild3" presStyleCnt="0"/>
      <dgm:spPr/>
    </dgm:pt>
    <dgm:pt modelId="{E5288B49-3095-4A83-8C10-A160CE9F4AC8}" type="pres">
      <dgm:prSet presAssocID="{64ACA810-B33F-4A34-B93A-34ABA6548314}" presName="Name10" presStyleLbl="parChTrans1D2" presStyleIdx="1" presStyleCnt="2"/>
      <dgm:spPr/>
    </dgm:pt>
    <dgm:pt modelId="{951895DC-3A87-4BCE-9D7A-FC80764CC7E0}" type="pres">
      <dgm:prSet presAssocID="{ACD507E6-DF99-4D93-AA71-86AD14EDDA82}" presName="hierRoot2" presStyleCnt="0"/>
      <dgm:spPr/>
    </dgm:pt>
    <dgm:pt modelId="{ECECA644-B3F4-47AA-9CF0-6FC6A4186A6E}" type="pres">
      <dgm:prSet presAssocID="{ACD507E6-DF99-4D93-AA71-86AD14EDDA82}" presName="composite2" presStyleCnt="0"/>
      <dgm:spPr/>
    </dgm:pt>
    <dgm:pt modelId="{F6FCE74B-C810-4F6D-AE26-0B5E51B1B26E}" type="pres">
      <dgm:prSet presAssocID="{ACD507E6-DF99-4D93-AA71-86AD14EDDA82}" presName="image2" presStyleLbl="node2" presStyleIdx="1" presStyleCnt="2"/>
      <dgm:spPr>
        <a:solidFill>
          <a:srgbClr val="CF3338"/>
        </a:solidFill>
      </dgm:spPr>
    </dgm:pt>
    <dgm:pt modelId="{AC4D15AE-1497-4BD4-B3BF-30EA6FB38FA3}" type="pres">
      <dgm:prSet presAssocID="{ACD507E6-DF99-4D93-AA71-86AD14EDDA82}" presName="text2" presStyleLbl="revTx" presStyleIdx="2" presStyleCnt="3">
        <dgm:presLayoutVars>
          <dgm:chPref val="3"/>
        </dgm:presLayoutVars>
      </dgm:prSet>
      <dgm:spPr/>
    </dgm:pt>
    <dgm:pt modelId="{B711458B-1CB8-4501-9B8B-740C356CB344}" type="pres">
      <dgm:prSet presAssocID="{ACD507E6-DF99-4D93-AA71-86AD14EDDA82}" presName="hierChild3" presStyleCnt="0"/>
      <dgm:spPr/>
    </dgm:pt>
  </dgm:ptLst>
  <dgm:cxnLst>
    <dgm:cxn modelId="{444B6A1A-0EC6-4444-86FD-BD8C0A0AB02D}" srcId="{A405BD51-7647-45AF-8E20-21C93FFC951B}" destId="{C868788A-01CE-4199-86A3-203974468A9F}" srcOrd="0" destOrd="0" parTransId="{CABBD716-8F67-417F-988C-030A8E8866AE}" sibTransId="{FCA2E8E2-95BE-4A04-B3B1-9BADB6D42B13}"/>
    <dgm:cxn modelId="{2A68F34B-4F1C-412A-88D8-0F1626ADAB2B}" type="presOf" srcId="{C868788A-01CE-4199-86A3-203974468A9F}" destId="{F18A519E-DA09-4D52-86B3-81D01FDE8EF2}" srcOrd="0" destOrd="0" presId="urn:microsoft.com/office/officeart/2009/layout/CirclePictureHierarchy"/>
    <dgm:cxn modelId="{42DBB753-454D-4A36-AEDD-D7D1A56897B6}" type="presOf" srcId="{A405BD51-7647-45AF-8E20-21C93FFC951B}" destId="{F58152E7-9B5A-42BC-AB6B-83C31822501A}" srcOrd="0" destOrd="0" presId="urn:microsoft.com/office/officeart/2009/layout/CirclePictureHierarchy"/>
    <dgm:cxn modelId="{24014682-FFBB-4804-9C80-8EFD91030744}" type="presOf" srcId="{64ACA810-B33F-4A34-B93A-34ABA6548314}" destId="{E5288B49-3095-4A83-8C10-A160CE9F4AC8}"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D5A313B3-0E75-442C-9CBE-135BA43EEF16}" type="presOf" srcId="{ACD507E6-DF99-4D93-AA71-86AD14EDDA82}" destId="{AC4D15AE-1497-4BD4-B3BF-30EA6FB38FA3}"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6D80CCEC-8073-4A7E-A6B2-1198DCE4B64B}" type="presOf" srcId="{CABBD716-8F67-417F-988C-030A8E8866AE}" destId="{875F96F3-30BC-496B-AE0B-082E6B86AC05}" srcOrd="0" destOrd="0" presId="urn:microsoft.com/office/officeart/2009/layout/CirclePictureHierarchy"/>
    <dgm:cxn modelId="{28476DFF-4487-4DAE-9C2E-77D6C4F274FE}" srcId="{E5E962CB-877F-4A13-A575-40D08EA9DDD6}" destId="{A405BD51-7647-45AF-8E20-21C93FFC951B}" srcOrd="0" destOrd="0" parTransId="{1B492B0F-D181-4B65-8955-1B4D5BE8DDAD}" sibTransId="{2E9EBE68-E77A-4C5C-A0BE-6788800B17A7}"/>
    <dgm:cxn modelId="{56CB7154-9979-40AF-8D01-E686B4E71138}" type="presParOf" srcId="{0F5E97FF-6A27-4FB2-BA0F-DC9E9EC37468}" destId="{FB4FD07D-9474-4592-8867-FDED48F30D39}" srcOrd="0" destOrd="0" presId="urn:microsoft.com/office/officeart/2009/layout/CirclePictureHierarchy"/>
    <dgm:cxn modelId="{425B85DE-44DC-48D3-AD58-31600D0C6036}" type="presParOf" srcId="{FB4FD07D-9474-4592-8867-FDED48F30D39}" destId="{4446F746-B4BE-4949-ADA0-110499F1DB1E}" srcOrd="0" destOrd="0" presId="urn:microsoft.com/office/officeart/2009/layout/CirclePictureHierarchy"/>
    <dgm:cxn modelId="{280D3063-ED74-4ABA-9A49-485C264F5696}" type="presParOf" srcId="{4446F746-B4BE-4949-ADA0-110499F1DB1E}" destId="{71AFA267-E4A7-4137-BFFA-C44284706939}" srcOrd="0" destOrd="0" presId="urn:microsoft.com/office/officeart/2009/layout/CirclePictureHierarchy"/>
    <dgm:cxn modelId="{7B159E0B-F95F-4524-89BC-8651D04A8F78}" type="presParOf" srcId="{4446F746-B4BE-4949-ADA0-110499F1DB1E}" destId="{F58152E7-9B5A-42BC-AB6B-83C31822501A}" srcOrd="1" destOrd="0" presId="urn:microsoft.com/office/officeart/2009/layout/CirclePictureHierarchy"/>
    <dgm:cxn modelId="{4BBB02A3-F763-45EE-88BD-2F493A8D2EA1}" type="presParOf" srcId="{FB4FD07D-9474-4592-8867-FDED48F30D39}" destId="{2E7E10FE-92E4-4E89-AF4C-BE176326F4C5}" srcOrd="1" destOrd="0" presId="urn:microsoft.com/office/officeart/2009/layout/CirclePictureHierarchy"/>
    <dgm:cxn modelId="{23472ED7-70DA-4992-9659-7AD03FDB3073}" type="presParOf" srcId="{2E7E10FE-92E4-4E89-AF4C-BE176326F4C5}" destId="{875F96F3-30BC-496B-AE0B-082E6B86AC05}" srcOrd="0" destOrd="0" presId="urn:microsoft.com/office/officeart/2009/layout/CirclePictureHierarchy"/>
    <dgm:cxn modelId="{61A6A244-01B9-421E-8DFE-76DD34A467D1}" type="presParOf" srcId="{2E7E10FE-92E4-4E89-AF4C-BE176326F4C5}" destId="{AFF8C844-47C7-4315-A1DE-F93F58A0C993}" srcOrd="1" destOrd="0" presId="urn:microsoft.com/office/officeart/2009/layout/CirclePictureHierarchy"/>
    <dgm:cxn modelId="{F7E54136-EE75-4AFD-9312-BD6B997BDE26}" type="presParOf" srcId="{AFF8C844-47C7-4315-A1DE-F93F58A0C993}" destId="{CCF4A661-6C84-4F87-BE66-FC267E2B1A17}" srcOrd="0" destOrd="0" presId="urn:microsoft.com/office/officeart/2009/layout/CirclePictureHierarchy"/>
    <dgm:cxn modelId="{A1DB2180-0F5D-43BE-B4C2-88C75B0BA21B}" type="presParOf" srcId="{CCF4A661-6C84-4F87-BE66-FC267E2B1A17}" destId="{67C8F230-14DA-4915-AC64-0BE854565119}" srcOrd="0" destOrd="0" presId="urn:microsoft.com/office/officeart/2009/layout/CirclePictureHierarchy"/>
    <dgm:cxn modelId="{8D4E178C-AA3F-43D0-83CE-81E3DEEAAFF3}" type="presParOf" srcId="{CCF4A661-6C84-4F87-BE66-FC267E2B1A17}" destId="{F18A519E-DA09-4D52-86B3-81D01FDE8EF2}" srcOrd="1" destOrd="0" presId="urn:microsoft.com/office/officeart/2009/layout/CirclePictureHierarchy"/>
    <dgm:cxn modelId="{4CB3895E-7705-4E5F-8A65-875F7E4373D6}" type="presParOf" srcId="{AFF8C844-47C7-4315-A1DE-F93F58A0C993}" destId="{291F1139-BB73-4DDB-952B-5A8B1DE119E8}" srcOrd="1" destOrd="0" presId="urn:microsoft.com/office/officeart/2009/layout/CirclePictureHierarchy"/>
    <dgm:cxn modelId="{2A23B2F2-655A-44E8-ACE7-297CC0C48EDF}" type="presParOf" srcId="{2E7E10FE-92E4-4E89-AF4C-BE176326F4C5}" destId="{E5288B49-3095-4A83-8C10-A160CE9F4AC8}" srcOrd="2" destOrd="0" presId="urn:microsoft.com/office/officeart/2009/layout/CirclePictureHierarchy"/>
    <dgm:cxn modelId="{1A347101-357C-4A13-8E96-CF1C9FCBC7BB}" type="presParOf" srcId="{2E7E10FE-92E4-4E89-AF4C-BE176326F4C5}" destId="{951895DC-3A87-4BCE-9D7A-FC80764CC7E0}" srcOrd="3" destOrd="0" presId="urn:microsoft.com/office/officeart/2009/layout/CirclePictureHierarchy"/>
    <dgm:cxn modelId="{FE443068-CC1E-4C49-B83F-2CA9F2D42656}" type="presParOf" srcId="{951895DC-3A87-4BCE-9D7A-FC80764CC7E0}" destId="{ECECA644-B3F4-47AA-9CF0-6FC6A4186A6E}" srcOrd="0" destOrd="0" presId="urn:microsoft.com/office/officeart/2009/layout/CirclePictureHierarchy"/>
    <dgm:cxn modelId="{36F573ED-65C0-46EE-8590-DC2086445A1C}" type="presParOf" srcId="{ECECA644-B3F4-47AA-9CF0-6FC6A4186A6E}" destId="{F6FCE74B-C810-4F6D-AE26-0B5E51B1B26E}" srcOrd="0" destOrd="0" presId="urn:microsoft.com/office/officeart/2009/layout/CirclePictureHierarchy"/>
    <dgm:cxn modelId="{6531840C-223E-41A6-97BD-0CC8C1A4B16A}" type="presParOf" srcId="{ECECA644-B3F4-47AA-9CF0-6FC6A4186A6E}" destId="{AC4D15AE-1497-4BD4-B3BF-30EA6FB38FA3}" srcOrd="1" destOrd="0" presId="urn:microsoft.com/office/officeart/2009/layout/CirclePictureHierarchy"/>
    <dgm:cxn modelId="{7BADEA96-C703-447A-A586-59383122BD5D}" type="presParOf" srcId="{951895DC-3A87-4BCE-9D7A-FC80764CC7E0}" destId="{B711458B-1CB8-4501-9B8B-740C356CB344}"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10666758" y="4893295"/>
          <a:ext cx="1662869" cy="337589"/>
        </a:xfrm>
        <a:custGeom>
          <a:avLst/>
          <a:gdLst/>
          <a:ahLst/>
          <a:cxnLst/>
          <a:rect l="0" t="0" r="0" b="0"/>
          <a:pathLst>
            <a:path>
              <a:moveTo>
                <a:pt x="0" y="0"/>
              </a:moveTo>
              <a:lnTo>
                <a:pt x="0" y="170134"/>
              </a:lnTo>
              <a:lnTo>
                <a:pt x="1662869" y="170134"/>
              </a:lnTo>
              <a:lnTo>
                <a:pt x="1662869"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9382422" y="4893295"/>
          <a:ext cx="1284336" cy="337589"/>
        </a:xfrm>
        <a:custGeom>
          <a:avLst/>
          <a:gdLst/>
          <a:ahLst/>
          <a:cxnLst/>
          <a:rect l="0" t="0" r="0" b="0"/>
          <a:pathLst>
            <a:path>
              <a:moveTo>
                <a:pt x="1284336" y="0"/>
              </a:moveTo>
              <a:lnTo>
                <a:pt x="1284336"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7266651" y="3483994"/>
          <a:ext cx="3400107" cy="337589"/>
        </a:xfrm>
        <a:custGeom>
          <a:avLst/>
          <a:gdLst/>
          <a:ahLst/>
          <a:cxnLst/>
          <a:rect l="0" t="0" r="0" b="0"/>
          <a:pathLst>
            <a:path>
              <a:moveTo>
                <a:pt x="0" y="0"/>
              </a:moveTo>
              <a:lnTo>
                <a:pt x="0" y="170134"/>
              </a:lnTo>
              <a:lnTo>
                <a:pt x="3400107" y="170134"/>
              </a:lnTo>
              <a:lnTo>
                <a:pt x="3400107"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3488010" y="4893295"/>
          <a:ext cx="2947206" cy="337589"/>
        </a:xfrm>
        <a:custGeom>
          <a:avLst/>
          <a:gdLst/>
          <a:ahLst/>
          <a:cxnLst/>
          <a:rect l="0" t="0" r="0" b="0"/>
          <a:pathLst>
            <a:path>
              <a:moveTo>
                <a:pt x="0" y="0"/>
              </a:moveTo>
              <a:lnTo>
                <a:pt x="0" y="170134"/>
              </a:lnTo>
              <a:lnTo>
                <a:pt x="2947206" y="170134"/>
              </a:lnTo>
              <a:lnTo>
                <a:pt x="2947206"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3442290" y="4893295"/>
          <a:ext cx="91440" cy="337589"/>
        </a:xfrm>
        <a:custGeom>
          <a:avLst/>
          <a:gdLst/>
          <a:ahLst/>
          <a:cxnLst/>
          <a:rect l="0" t="0" r="0" b="0"/>
          <a:pathLst>
            <a:path>
              <a:moveTo>
                <a:pt x="45720" y="0"/>
              </a:moveTo>
              <a:lnTo>
                <a:pt x="45720" y="3375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540804" y="4893295"/>
          <a:ext cx="2947206" cy="337589"/>
        </a:xfrm>
        <a:custGeom>
          <a:avLst/>
          <a:gdLst/>
          <a:ahLst/>
          <a:cxnLst/>
          <a:rect l="0" t="0" r="0" b="0"/>
          <a:pathLst>
            <a:path>
              <a:moveTo>
                <a:pt x="2947206" y="0"/>
              </a:moveTo>
              <a:lnTo>
                <a:pt x="2947206"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3488010" y="3483994"/>
          <a:ext cx="3778641" cy="337589"/>
        </a:xfrm>
        <a:custGeom>
          <a:avLst/>
          <a:gdLst/>
          <a:ahLst/>
          <a:cxnLst/>
          <a:rect l="0" t="0" r="0" b="0"/>
          <a:pathLst>
            <a:path>
              <a:moveTo>
                <a:pt x="3778641" y="0"/>
              </a:moveTo>
              <a:lnTo>
                <a:pt x="3778641"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6730795" y="24122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7802507" y="2409604"/>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Variable</a:t>
          </a:r>
        </a:p>
      </dsp:txBody>
      <dsp:txXfrm>
        <a:off x="7802507" y="2409604"/>
        <a:ext cx="1607566" cy="1071711"/>
      </dsp:txXfrm>
    </dsp:sp>
    <dsp:sp modelId="{0EC82F2C-CA1B-4A34-AF62-64A49F0907A9}">
      <dsp:nvSpPr>
        <dsp:cNvPr id="0" name=""/>
        <dsp:cNvSpPr/>
      </dsp:nvSpPr>
      <dsp:spPr>
        <a:xfrm>
          <a:off x="2952154" y="38215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4023866" y="3818904"/>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4023866" y="3818904"/>
        <a:ext cx="1607566" cy="1071711"/>
      </dsp:txXfrm>
    </dsp:sp>
    <dsp:sp modelId="{C1CF1683-1A9D-4D43-9406-72AFC8B9CC57}">
      <dsp:nvSpPr>
        <dsp:cNvPr id="0" name=""/>
        <dsp:cNvSpPr/>
      </dsp:nvSpPr>
      <dsp:spPr>
        <a:xfrm>
          <a:off x="4948"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1076659"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1076659" y="5228205"/>
        <a:ext cx="1607566" cy="1071711"/>
      </dsp:txXfrm>
    </dsp:sp>
    <dsp:sp modelId="{75BE8E6F-2998-418F-AA21-610C3926C412}">
      <dsp:nvSpPr>
        <dsp:cNvPr id="0" name=""/>
        <dsp:cNvSpPr/>
      </dsp:nvSpPr>
      <dsp:spPr>
        <a:xfrm>
          <a:off x="2952154"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4023866"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4023866" y="5228205"/>
        <a:ext cx="1607566" cy="1071711"/>
      </dsp:txXfrm>
    </dsp:sp>
    <dsp:sp modelId="{A97A5EC9-C14B-445C-BAC2-BDF992A5A4A0}">
      <dsp:nvSpPr>
        <dsp:cNvPr id="0" name=""/>
        <dsp:cNvSpPr/>
      </dsp:nvSpPr>
      <dsp:spPr>
        <a:xfrm>
          <a:off x="5899360"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6971072"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6971072" y="5228205"/>
        <a:ext cx="1607566" cy="1071711"/>
      </dsp:txXfrm>
    </dsp:sp>
    <dsp:sp modelId="{0D703642-B286-4FCF-919D-492CEAD1AAEF}">
      <dsp:nvSpPr>
        <dsp:cNvPr id="0" name=""/>
        <dsp:cNvSpPr/>
      </dsp:nvSpPr>
      <dsp:spPr>
        <a:xfrm>
          <a:off x="10130903" y="38215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11320577" y="3810395"/>
          <a:ext cx="2364634"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11320577" y="3810395"/>
        <a:ext cx="2364634" cy="1071711"/>
      </dsp:txXfrm>
    </dsp:sp>
    <dsp:sp modelId="{29FF6941-A2F0-4F5E-A260-FA54E556977F}">
      <dsp:nvSpPr>
        <dsp:cNvPr id="0" name=""/>
        <dsp:cNvSpPr/>
      </dsp:nvSpPr>
      <dsp:spPr>
        <a:xfrm>
          <a:off x="8846566"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9918278"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9918278" y="5228205"/>
        <a:ext cx="1607566" cy="1071711"/>
      </dsp:txXfrm>
    </dsp:sp>
    <dsp:sp modelId="{1AB78844-7EEA-4FFA-A269-1431E985F8E1}">
      <dsp:nvSpPr>
        <dsp:cNvPr id="0" name=""/>
        <dsp:cNvSpPr/>
      </dsp:nvSpPr>
      <dsp:spPr>
        <a:xfrm>
          <a:off x="11793773"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12865484"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12865484" y="5228205"/>
        <a:ext cx="1607566" cy="10717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856C7-8A44-4FF5-B8E5-0DF6B7AA95E0}">
      <dsp:nvSpPr>
        <dsp:cNvPr id="0" name=""/>
        <dsp:cNvSpPr/>
      </dsp:nvSpPr>
      <dsp:spPr>
        <a:xfrm>
          <a:off x="5881687" y="4073326"/>
          <a:ext cx="4976812" cy="570071"/>
        </a:xfrm>
        <a:custGeom>
          <a:avLst/>
          <a:gdLst/>
          <a:ahLst/>
          <a:cxnLst/>
          <a:rect l="0" t="0" r="0" b="0"/>
          <a:pathLst>
            <a:path>
              <a:moveTo>
                <a:pt x="0" y="0"/>
              </a:moveTo>
              <a:lnTo>
                <a:pt x="0" y="287297"/>
              </a:lnTo>
              <a:lnTo>
                <a:pt x="4976812" y="287297"/>
              </a:lnTo>
              <a:lnTo>
                <a:pt x="4976812" y="570071"/>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92F4DED8-28D4-4342-8705-94B95D9A4ACE}">
      <dsp:nvSpPr>
        <dsp:cNvPr id="0" name=""/>
        <dsp:cNvSpPr/>
      </dsp:nvSpPr>
      <dsp:spPr>
        <a:xfrm>
          <a:off x="5835967" y="4073326"/>
          <a:ext cx="91440" cy="570071"/>
        </a:xfrm>
        <a:custGeom>
          <a:avLst/>
          <a:gdLst/>
          <a:ahLst/>
          <a:cxnLst/>
          <a:rect l="0" t="0" r="0" b="0"/>
          <a:pathLst>
            <a:path>
              <a:moveTo>
                <a:pt x="45720" y="0"/>
              </a:moveTo>
              <a:lnTo>
                <a:pt x="45720" y="5700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EDC55A-7AAA-4F24-85EE-803CD3FAD3A5}">
      <dsp:nvSpPr>
        <dsp:cNvPr id="0" name=""/>
        <dsp:cNvSpPr/>
      </dsp:nvSpPr>
      <dsp:spPr>
        <a:xfrm>
          <a:off x="904875" y="4073326"/>
          <a:ext cx="4976812" cy="570071"/>
        </a:xfrm>
        <a:custGeom>
          <a:avLst/>
          <a:gdLst/>
          <a:ahLst/>
          <a:cxnLst/>
          <a:rect l="0" t="0" r="0" b="0"/>
          <a:pathLst>
            <a:path>
              <a:moveTo>
                <a:pt x="4976812" y="0"/>
              </a:moveTo>
              <a:lnTo>
                <a:pt x="4976812" y="287297"/>
              </a:lnTo>
              <a:lnTo>
                <a:pt x="0" y="287297"/>
              </a:lnTo>
              <a:lnTo>
                <a:pt x="0" y="570071"/>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19200797-FB06-48E2-A521-1A4A28F86E05}">
      <dsp:nvSpPr>
        <dsp:cNvPr id="0" name=""/>
        <dsp:cNvSpPr/>
      </dsp:nvSpPr>
      <dsp:spPr>
        <a:xfrm>
          <a:off x="4976812" y="2263576"/>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0CEC2A-2D7E-4CD2-B726-33B69AC13D41}">
      <dsp:nvSpPr>
        <dsp:cNvPr id="0" name=""/>
        <dsp:cNvSpPr/>
      </dsp:nvSpPr>
      <dsp:spPr>
        <a:xfrm>
          <a:off x="6786562" y="2259052"/>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6786562" y="2259052"/>
        <a:ext cx="2714624" cy="1809749"/>
      </dsp:txXfrm>
    </dsp:sp>
    <dsp:sp modelId="{1AC472DA-DC50-427A-B9B6-8D4AF1A721C6}">
      <dsp:nvSpPr>
        <dsp:cNvPr id="0" name=""/>
        <dsp:cNvSpPr/>
      </dsp:nvSpPr>
      <dsp:spPr>
        <a:xfrm>
          <a:off x="0"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213FCE-2463-41F6-9460-82CC3E7583EB}">
      <dsp:nvSpPr>
        <dsp:cNvPr id="0" name=""/>
        <dsp:cNvSpPr/>
      </dsp:nvSpPr>
      <dsp:spPr>
        <a:xfrm>
          <a:off x="1809750"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1809750" y="4638873"/>
        <a:ext cx="2714624" cy="1809749"/>
      </dsp:txXfrm>
    </dsp:sp>
    <dsp:sp modelId="{D85368BC-4140-4808-9EB8-986D185EC83E}">
      <dsp:nvSpPr>
        <dsp:cNvPr id="0" name=""/>
        <dsp:cNvSpPr/>
      </dsp:nvSpPr>
      <dsp:spPr>
        <a:xfrm>
          <a:off x="4976812"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6ED96-1675-48FA-9EBB-A8615D6A744D}">
      <dsp:nvSpPr>
        <dsp:cNvPr id="0" name=""/>
        <dsp:cNvSpPr/>
      </dsp:nvSpPr>
      <dsp:spPr>
        <a:xfrm>
          <a:off x="6786562"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6786562" y="4638873"/>
        <a:ext cx="2714624" cy="1809749"/>
      </dsp:txXfrm>
    </dsp:sp>
    <dsp:sp modelId="{3F43EA89-FA96-41DA-8746-DDC9B854BA79}">
      <dsp:nvSpPr>
        <dsp:cNvPr id="0" name=""/>
        <dsp:cNvSpPr/>
      </dsp:nvSpPr>
      <dsp:spPr>
        <a:xfrm>
          <a:off x="9953624"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A5F767-C0FF-4537-8507-C22ED0AD6CA0}">
      <dsp:nvSpPr>
        <dsp:cNvPr id="0" name=""/>
        <dsp:cNvSpPr/>
      </dsp:nvSpPr>
      <dsp:spPr>
        <a:xfrm>
          <a:off x="11763374"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11763374" y="4638873"/>
        <a:ext cx="2714624" cy="18097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88B49-3095-4A83-8C10-A160CE9F4AC8}">
      <dsp:nvSpPr>
        <dsp:cNvPr id="0" name=""/>
        <dsp:cNvSpPr/>
      </dsp:nvSpPr>
      <dsp:spPr>
        <a:xfrm>
          <a:off x="5675969" y="2136351"/>
          <a:ext cx="2865555" cy="656472"/>
        </a:xfrm>
        <a:custGeom>
          <a:avLst/>
          <a:gdLst/>
          <a:ahLst/>
          <a:cxnLst/>
          <a:rect l="0" t="0" r="0" b="0"/>
          <a:pathLst>
            <a:path>
              <a:moveTo>
                <a:pt x="0" y="0"/>
              </a:moveTo>
              <a:lnTo>
                <a:pt x="0" y="330841"/>
              </a:lnTo>
              <a:lnTo>
                <a:pt x="2865555" y="330841"/>
              </a:lnTo>
              <a:lnTo>
                <a:pt x="2865555" y="656472"/>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875F96F3-30BC-496B-AE0B-082E6B86AC05}">
      <dsp:nvSpPr>
        <dsp:cNvPr id="0" name=""/>
        <dsp:cNvSpPr/>
      </dsp:nvSpPr>
      <dsp:spPr>
        <a:xfrm>
          <a:off x="2810414" y="2136351"/>
          <a:ext cx="2865555" cy="656472"/>
        </a:xfrm>
        <a:custGeom>
          <a:avLst/>
          <a:gdLst/>
          <a:ahLst/>
          <a:cxnLst/>
          <a:rect l="0" t="0" r="0" b="0"/>
          <a:pathLst>
            <a:path>
              <a:moveTo>
                <a:pt x="2865555" y="0"/>
              </a:moveTo>
              <a:lnTo>
                <a:pt x="2865555" y="330841"/>
              </a:lnTo>
              <a:lnTo>
                <a:pt x="0" y="330841"/>
              </a:lnTo>
              <a:lnTo>
                <a:pt x="0" y="656472"/>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71AFA267-E4A7-4137-BFFA-C44284706939}">
      <dsp:nvSpPr>
        <dsp:cNvPr id="0" name=""/>
        <dsp:cNvSpPr/>
      </dsp:nvSpPr>
      <dsp:spPr>
        <a:xfrm>
          <a:off x="4633949" y="52311"/>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8152E7-9B5A-42BC-AB6B-83C31822501A}">
      <dsp:nvSpPr>
        <dsp:cNvPr id="0" name=""/>
        <dsp:cNvSpPr/>
      </dsp:nvSpPr>
      <dsp:spPr>
        <a:xfrm>
          <a:off x="6717989" y="47101"/>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6717989" y="47101"/>
        <a:ext cx="3126060" cy="2084040"/>
      </dsp:txXfrm>
    </dsp:sp>
    <dsp:sp modelId="{67C8F230-14DA-4915-AC64-0BE854565119}">
      <dsp:nvSpPr>
        <dsp:cNvPr id="0" name=""/>
        <dsp:cNvSpPr/>
      </dsp:nvSpPr>
      <dsp:spPr>
        <a:xfrm>
          <a:off x="1768394" y="2792824"/>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8A519E-DA09-4D52-86B3-81D01FDE8EF2}">
      <dsp:nvSpPr>
        <dsp:cNvPr id="0" name=""/>
        <dsp:cNvSpPr/>
      </dsp:nvSpPr>
      <dsp:spPr>
        <a:xfrm>
          <a:off x="3852434" y="2787614"/>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3852434" y="2787614"/>
        <a:ext cx="3126060" cy="2084040"/>
      </dsp:txXfrm>
    </dsp:sp>
    <dsp:sp modelId="{F6FCE74B-C810-4F6D-AE26-0B5E51B1B26E}">
      <dsp:nvSpPr>
        <dsp:cNvPr id="0" name=""/>
        <dsp:cNvSpPr/>
      </dsp:nvSpPr>
      <dsp:spPr>
        <a:xfrm>
          <a:off x="7499505" y="2792824"/>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4D15AE-1497-4BD4-B3BF-30EA6FB38FA3}">
      <dsp:nvSpPr>
        <dsp:cNvPr id="0" name=""/>
        <dsp:cNvSpPr/>
      </dsp:nvSpPr>
      <dsp:spPr>
        <a:xfrm>
          <a:off x="9583545" y="2787614"/>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9583545" y="2787614"/>
        <a:ext cx="3126060" cy="208404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10/25/2021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536610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3841019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592188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 good hypothesis will meet a few criteria: </a:t>
            </a:r>
          </a:p>
          <a:p>
            <a:r>
              <a:rPr lang="en-US" dirty="0"/>
              <a:t>First, it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38323725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a:p>
            <a:r>
              <a:rPr lang="en-US" dirty="0"/>
              <a:t>Take a moment to fill out the rest of these correctly.</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215835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15779009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4584046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89</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942275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11.png"/><Relationship Id="rId5" Type="http://schemas.openxmlformats.org/officeDocument/2006/relationships/diagramLayout" Target="../diagrams/layout2.xml"/><Relationship Id="rId10" Type="http://schemas.openxmlformats.org/officeDocument/2006/relationships/image" Target="../media/image10.jpeg"/><Relationship Id="rId4" Type="http://schemas.openxmlformats.org/officeDocument/2006/relationships/diagramData" Target="../diagrams/data2.xm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13.jpeg"/><Relationship Id="rId4" Type="http://schemas.openxmlformats.org/officeDocument/2006/relationships/diagramData" Target="../diagrams/data3.xml"/><Relationship Id="rId9"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www.katemarshallmaths.com/chapter-3-bell-shaped-distribution.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hyperlink" Target="https://www.katemarshallmaths.com/chapter-3-bell-shaped-distribution.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5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39.jpeg"/><Relationship Id="rId4" Type="http://schemas.openxmlformats.org/officeDocument/2006/relationships/image" Target="../media/image38.jpe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187825"/>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EXCEL STATISTICS FOR BUSINESS ANALYTICS</a:t>
            </a:r>
          </a:p>
        </p:txBody>
      </p:sp>
      <p:pic>
        <p:nvPicPr>
          <p:cNvPr id="10" name="Picture 9" descr="A picture containing text, bird, oscine&#10;&#10;Description automatically generated">
            <a:extLst>
              <a:ext uri="{FF2B5EF4-FFF2-40B4-BE49-F238E27FC236}">
                <a16:creationId xmlns:a16="http://schemas.microsoft.com/office/drawing/2014/main" id="{2A6CE67D-7DAC-4307-9799-38E875C12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287999" cy="10287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“WHICH KIND?”</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7777098"/>
              </p:ext>
            </p:extLst>
          </p:nvPr>
        </p:nvGraphicFramePr>
        <p:xfrm>
          <a:off x="2362200" y="985887"/>
          <a:ext cx="14478000" cy="871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Yes, No, Opportunity, Checklist, Box, Cross, Choice">
            <a:extLst>
              <a:ext uri="{FF2B5EF4-FFF2-40B4-BE49-F238E27FC236}">
                <a16:creationId xmlns:a16="http://schemas.microsoft.com/office/drawing/2014/main" id="{5936D417-C474-4D3A-9C43-1D974A3B10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737" y="7286625"/>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ful, Marbles, Gems, Candies, Bowl, Marble, Color">
            <a:extLst>
              <a:ext uri="{FF2B5EF4-FFF2-40B4-BE49-F238E27FC236}">
                <a16:creationId xmlns:a16="http://schemas.microsoft.com/office/drawing/2014/main" id="{69B086A6-23C8-4501-B438-B3BCC2FB82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1862" y="7612716"/>
            <a:ext cx="4283959" cy="24097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llet Journal, Week, Days, Aesthetic, Calendar">
            <a:extLst>
              <a:ext uri="{FF2B5EF4-FFF2-40B4-BE49-F238E27FC236}">
                <a16:creationId xmlns:a16="http://schemas.microsoft.com/office/drawing/2014/main" id="{D12F8850-CCD3-49B0-B5AE-120D17DB4B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104620" y="6819900"/>
            <a:ext cx="3459480" cy="345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103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“HOW MUCH/HOW MANY?”</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3572610271"/>
              </p:ext>
            </p:extLst>
          </p:nvPr>
        </p:nvGraphicFramePr>
        <p:xfrm>
          <a:off x="3100269" y="1759592"/>
          <a:ext cx="14478000" cy="4923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74" name="Picture 2" descr="four boys laughing and sitting on grass during daytime">
            <a:extLst>
              <a:ext uri="{FF2B5EF4-FFF2-40B4-BE49-F238E27FC236}">
                <a16:creationId xmlns:a16="http://schemas.microsoft.com/office/drawing/2014/main" id="{35E6E610-F5CC-4F31-A674-5FE1D70D42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800" y="6683558"/>
            <a:ext cx="4838828" cy="32274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00ACCD-B172-4A6F-8D27-09CC8F3E59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39269" y="6683558"/>
            <a:ext cx="4838829" cy="322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851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DON’T HOLD ME TO IT…</a:t>
            </a:r>
          </a:p>
        </p:txBody>
      </p:sp>
      <p:pic>
        <p:nvPicPr>
          <p:cNvPr id="7" name="Picture 6">
            <a:extLst>
              <a:ext uri="{FF2B5EF4-FFF2-40B4-BE49-F238E27FC236}">
                <a16:creationId xmlns:a16="http://schemas.microsoft.com/office/drawing/2014/main" id="{7D523EE6-A6E3-464D-BA91-C8F856AD321F}"/>
              </a:ext>
            </a:extLst>
          </p:cNvPr>
          <p:cNvPicPr>
            <a:picLocks noChangeAspect="1"/>
          </p:cNvPicPr>
          <p:nvPr/>
        </p:nvPicPr>
        <p:blipFill>
          <a:blip r:embed="rId4"/>
          <a:stretch>
            <a:fillRect/>
          </a:stretch>
        </p:blipFill>
        <p:spPr>
          <a:xfrm>
            <a:off x="1066800" y="2933700"/>
            <a:ext cx="7657143" cy="3695238"/>
          </a:xfrm>
          <a:prstGeom prst="rect">
            <a:avLst/>
          </a:prstGeom>
        </p:spPr>
      </p:pic>
      <p:sp>
        <p:nvSpPr>
          <p:cNvPr id="10" name="Rectangle 9">
            <a:extLst>
              <a:ext uri="{FF2B5EF4-FFF2-40B4-BE49-F238E27FC236}">
                <a16:creationId xmlns:a16="http://schemas.microsoft.com/office/drawing/2014/main" id="{4B614514-BD6E-44B7-83B7-B5B879E19184}"/>
              </a:ext>
            </a:extLst>
          </p:cNvPr>
          <p:cNvSpPr/>
          <p:nvPr/>
        </p:nvSpPr>
        <p:spPr>
          <a:xfrm>
            <a:off x="-1" y="9864959"/>
            <a:ext cx="7834196" cy="369332"/>
          </a:xfrm>
          <a:prstGeom prst="rect">
            <a:avLst/>
          </a:prstGeom>
        </p:spPr>
        <p:txBody>
          <a:bodyPr wrap="none">
            <a:spAutoFit/>
          </a:bodyPr>
          <a:lstStyle/>
          <a:p>
            <a:r>
              <a:rPr lang="en-US" dirty="0"/>
              <a:t>https://news.gallup.com/poll/27973/americans-25-children-ideal-family-size.aspx</a:t>
            </a:r>
          </a:p>
        </p:txBody>
      </p:sp>
      <p:sp>
        <p:nvSpPr>
          <p:cNvPr id="13" name="Rectangle 12">
            <a:extLst>
              <a:ext uri="{FF2B5EF4-FFF2-40B4-BE49-F238E27FC236}">
                <a16:creationId xmlns:a16="http://schemas.microsoft.com/office/drawing/2014/main" id="{C1E9032C-D06C-49FD-ABFB-F95A63D2D40C}"/>
              </a:ext>
            </a:extLst>
          </p:cNvPr>
          <p:cNvSpPr/>
          <p:nvPr/>
        </p:nvSpPr>
        <p:spPr>
          <a:xfrm>
            <a:off x="9448653" y="3212618"/>
            <a:ext cx="8675355" cy="3416320"/>
          </a:xfrm>
          <a:prstGeom prst="rect">
            <a:avLst/>
          </a:prstGeom>
        </p:spPr>
        <p:txBody>
          <a:bodyPr wrap="square">
            <a:spAutoFit/>
          </a:bodyPr>
          <a:lstStyle/>
          <a:p>
            <a:r>
              <a:rPr lang="en-US" sz="3600" dirty="0">
                <a:latin typeface="Gidole" panose="020B0604020202020204" charset="0"/>
              </a:rPr>
              <a:t>Treat discrete as continuous (maybe) when:</a:t>
            </a:r>
          </a:p>
          <a:p>
            <a:pPr marL="285750" indent="-285750">
              <a:buFont typeface="Arial" panose="020B0604020202020204" pitchFamily="34" charset="0"/>
              <a:buChar char="•"/>
            </a:pPr>
            <a:endParaRPr lang="en-US" sz="3600" dirty="0">
              <a:latin typeface="Gidole" panose="020B0604020202020204" charset="0"/>
            </a:endParaRPr>
          </a:p>
          <a:p>
            <a:pPr marL="285750" indent="-285750">
              <a:buFont typeface="Arial" panose="020B0604020202020204" pitchFamily="34" charset="0"/>
              <a:buChar char="•"/>
            </a:pPr>
            <a:r>
              <a:rPr lang="en-US" sz="3600" dirty="0">
                <a:latin typeface="Gidole" panose="020B0604020202020204" charset="0"/>
              </a:rPr>
              <a:t>Large number of observations</a:t>
            </a:r>
          </a:p>
          <a:p>
            <a:pPr marL="285750" indent="-285750">
              <a:buFont typeface="Arial" panose="020B0604020202020204" pitchFamily="34" charset="0"/>
              <a:buChar char="•"/>
            </a:pPr>
            <a:r>
              <a:rPr lang="en-US" sz="3600" dirty="0">
                <a:latin typeface="Gidole" panose="020B0604020202020204" charset="0"/>
              </a:rPr>
              <a:t>Large number of values an observation can take</a:t>
            </a:r>
          </a:p>
          <a:p>
            <a:pPr marL="285750"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4009711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678262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Explore a dataset for research questions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Check assumptions and build hypotheses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Test formally for a difference in means between two groups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1252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p:txBody>
      </p:sp>
    </p:spTree>
    <p:extLst>
      <p:ext uri="{BB962C8B-B14F-4D97-AF65-F5344CB8AC3E}">
        <p14:creationId xmlns:p14="http://schemas.microsoft.com/office/powerpoint/2010/main" val="1020944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724150"/>
            <a:ext cx="8602133" cy="4838700"/>
          </a:xfrm>
          <a:prstGeom prst="rect">
            <a:avLst/>
          </a:prstGeom>
        </p:spPr>
      </p:pic>
      <p:sp>
        <p:nvSpPr>
          <p:cNvPr id="8" name="Rectangle 7">
            <a:extLst>
              <a:ext uri="{FF2B5EF4-FFF2-40B4-BE49-F238E27FC236}">
                <a16:creationId xmlns:a16="http://schemas.microsoft.com/office/drawing/2014/main" id="{D6068C8A-C417-44FD-AADD-FA537B707B4D}"/>
              </a:ext>
            </a:extLst>
          </p:cNvPr>
          <p:cNvSpPr/>
          <p:nvPr/>
        </p:nvSpPr>
        <p:spPr>
          <a:xfrm>
            <a:off x="10058400" y="3238500"/>
            <a:ext cx="7696200" cy="3539430"/>
          </a:xfrm>
          <a:prstGeom prst="rect">
            <a:avLst/>
          </a:prstGeom>
        </p:spPr>
        <p:txBody>
          <a:bodyPr wrap="square">
            <a:spAutoFit/>
          </a:bodyPr>
          <a:lstStyle/>
          <a:p>
            <a:pPr marL="285750" indent="-285750">
              <a:buFont typeface="Arial" panose="020B0604020202020204" pitchFamily="34" charset="0"/>
              <a:buChar char="•"/>
            </a:pPr>
            <a:r>
              <a:rPr lang="en-US" sz="3200" dirty="0">
                <a:latin typeface="Gidole" panose="020B0604020202020204" charset="0"/>
              </a:rPr>
              <a:t>File → Options → Add-ins</a:t>
            </a:r>
          </a:p>
          <a:p>
            <a:pPr marL="285750" indent="-285750">
              <a:buFont typeface="Arial" panose="020B0604020202020204" pitchFamily="34" charset="0"/>
              <a:buChar char="•"/>
            </a:pPr>
            <a:r>
              <a:rPr lang="en-US" sz="3200" dirty="0">
                <a:latin typeface="Gidole" panose="020B0604020202020204" charset="0"/>
              </a:rPr>
              <a:t>Click Go toward the bottom of the menu</a:t>
            </a:r>
          </a:p>
          <a:p>
            <a:pPr marL="285750" indent="-285750">
              <a:buFont typeface="Arial" panose="020B0604020202020204" pitchFamily="34" charset="0"/>
              <a:buChar char="•"/>
            </a:pPr>
            <a:r>
              <a:rPr lang="en-US" sz="3200" dirty="0">
                <a:latin typeface="Gidole" panose="020B0604020202020204" charset="0"/>
              </a:rPr>
              <a:t>Select Analysis </a:t>
            </a:r>
            <a:r>
              <a:rPr lang="en-US" sz="3200" dirty="0" err="1">
                <a:latin typeface="Gidole" panose="020B0604020202020204" charset="0"/>
              </a:rPr>
              <a:t>ToolPak</a:t>
            </a:r>
            <a:r>
              <a:rPr lang="en-US" sz="3200" dirty="0">
                <a:latin typeface="Gidole" panose="020B0604020202020204" charset="0"/>
              </a:rPr>
              <a:t> from the menu </a:t>
            </a:r>
          </a:p>
          <a:p>
            <a:pPr marL="285750" indent="-285750">
              <a:buFont typeface="Arial" panose="020B0604020202020204" pitchFamily="34" charset="0"/>
              <a:buChar char="•"/>
            </a:pPr>
            <a:r>
              <a:rPr lang="en-US" sz="3200" dirty="0">
                <a:latin typeface="Gidole" panose="020B0604020202020204" charset="0"/>
              </a:rPr>
              <a:t>Click OK</a:t>
            </a:r>
          </a:p>
          <a:p>
            <a:pPr marL="285750" indent="-285750">
              <a:buFont typeface="Arial" panose="020B0604020202020204" pitchFamily="34" charset="0"/>
              <a:buChar char="•"/>
            </a:pPr>
            <a:endParaRPr lang="en-US" sz="3200" dirty="0">
              <a:latin typeface="Gidole" panose="020B0604020202020204" charset="0"/>
            </a:endParaRPr>
          </a:p>
          <a:p>
            <a:r>
              <a:rPr lang="en-US" sz="3200" dirty="0">
                <a:latin typeface="Gidole" panose="020B0604020202020204" charset="0"/>
              </a:rPr>
              <a:t>It is not necessary to select the Analysis </a:t>
            </a:r>
            <a:r>
              <a:rPr lang="en-US" sz="3200" dirty="0" err="1">
                <a:latin typeface="Gidole" panose="020B0604020202020204" charset="0"/>
              </a:rPr>
              <a:t>ToolPak</a:t>
            </a:r>
            <a:r>
              <a:rPr lang="en-US" sz="3200" dirty="0">
                <a:latin typeface="Gidole" panose="020B0604020202020204" charset="0"/>
              </a:rPr>
              <a:t>–VBA option</a:t>
            </a:r>
          </a:p>
        </p:txBody>
      </p:sp>
    </p:spTree>
    <p:extLst>
      <p:ext uri="{BB962C8B-B14F-4D97-AF65-F5344CB8AC3E}">
        <p14:creationId xmlns:p14="http://schemas.microsoft.com/office/powerpoint/2010/main" val="3868806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584230"/>
            <a:ext cx="8538569" cy="4800601"/>
          </a:xfrm>
          <a:prstGeom prst="rect">
            <a:avLst/>
          </a:prstGeom>
        </p:spPr>
      </p:pic>
      <p:sp>
        <p:nvSpPr>
          <p:cNvPr id="9" name="Rectangle 8">
            <a:extLst>
              <a:ext uri="{FF2B5EF4-FFF2-40B4-BE49-F238E27FC236}">
                <a16:creationId xmlns:a16="http://schemas.microsoft.com/office/drawing/2014/main" id="{35C94189-6ACF-465B-B791-1FFB617F114F}"/>
              </a:ext>
            </a:extLst>
          </p:cNvPr>
          <p:cNvSpPr/>
          <p:nvPr/>
        </p:nvSpPr>
        <p:spPr>
          <a:xfrm>
            <a:off x="10058400" y="3238500"/>
            <a:ext cx="7696200" cy="3046988"/>
          </a:xfrm>
          <a:prstGeom prst="rect">
            <a:avLst/>
          </a:prstGeom>
        </p:spPr>
        <p:txBody>
          <a:bodyPr wrap="square">
            <a:spAutoFit/>
          </a:bodyPr>
          <a:lstStyle/>
          <a:p>
            <a:pPr marL="285750" indent="-285750">
              <a:buFont typeface="Arial" panose="020B0604020202020204" pitchFamily="34" charset="0"/>
              <a:buChar char="•"/>
            </a:pPr>
            <a:r>
              <a:rPr lang="en-US" sz="3200" dirty="0">
                <a:latin typeface="Gidole" panose="020B0604020202020204" charset="0"/>
              </a:rPr>
              <a:t>Data </a:t>
            </a:r>
            <a:r>
              <a:rPr lang="en-US" sz="3200">
                <a:latin typeface="Gidole" panose="020B0604020202020204" charset="0"/>
              </a:rPr>
              <a:t>→ Analysis </a:t>
            </a:r>
            <a:r>
              <a:rPr lang="en-US" sz="3200" dirty="0">
                <a:latin typeface="Gidole" panose="020B0604020202020204" charset="0"/>
              </a:rPr>
              <a:t>Tools </a:t>
            </a:r>
          </a:p>
          <a:p>
            <a:pPr marL="285750" indent="-285750">
              <a:buFont typeface="Arial" panose="020B0604020202020204" pitchFamily="34" charset="0"/>
              <a:buChar char="•"/>
            </a:pPr>
            <a:r>
              <a:rPr lang="en-US" sz="3200" dirty="0">
                <a:latin typeface="Gidole" panose="020B0604020202020204" charset="0"/>
              </a:rPr>
              <a:t>Select Analysis </a:t>
            </a:r>
            <a:r>
              <a:rPr lang="en-US" sz="3200" dirty="0" err="1">
                <a:latin typeface="Gidole" panose="020B0604020202020204" charset="0"/>
              </a:rPr>
              <a:t>ToolPak</a:t>
            </a:r>
            <a:r>
              <a:rPr lang="en-US" sz="3200" dirty="0">
                <a:latin typeface="Gidole" panose="020B0604020202020204" charset="0"/>
              </a:rPr>
              <a:t> from the menu </a:t>
            </a:r>
          </a:p>
          <a:p>
            <a:pPr marL="285750" indent="-285750">
              <a:buFont typeface="Arial" panose="020B0604020202020204" pitchFamily="34" charset="0"/>
              <a:buChar char="•"/>
            </a:pPr>
            <a:r>
              <a:rPr lang="en-US" sz="3200" dirty="0">
                <a:latin typeface="Gidole" panose="020B0604020202020204" charset="0"/>
              </a:rPr>
              <a:t>Click OK</a:t>
            </a:r>
          </a:p>
          <a:p>
            <a:pPr marL="285750" indent="-285750">
              <a:buFont typeface="Arial" panose="020B0604020202020204" pitchFamily="34" charset="0"/>
              <a:buChar char="•"/>
            </a:pPr>
            <a:endParaRPr lang="en-US" sz="3200" dirty="0">
              <a:latin typeface="Gidole" panose="020B0604020202020204" charset="0"/>
            </a:endParaRPr>
          </a:p>
          <a:p>
            <a:r>
              <a:rPr lang="en-US" sz="3200" dirty="0">
                <a:latin typeface="Gidole" panose="020B0604020202020204" charset="0"/>
              </a:rPr>
              <a:t>It is not necessary to select the Analysis </a:t>
            </a:r>
            <a:r>
              <a:rPr lang="en-US" sz="3200" dirty="0" err="1">
                <a:latin typeface="Gidole" panose="020B0604020202020204" charset="0"/>
              </a:rPr>
              <a:t>ToolPak</a:t>
            </a:r>
            <a:r>
              <a:rPr lang="en-US" sz="3200" dirty="0">
                <a:latin typeface="Gidole" panose="020B0604020202020204" charset="0"/>
              </a:rPr>
              <a:t>–VBA option</a:t>
            </a:r>
          </a:p>
        </p:txBody>
      </p:sp>
    </p:spTree>
    <p:extLst>
      <p:ext uri="{BB962C8B-B14F-4D97-AF65-F5344CB8AC3E}">
        <p14:creationId xmlns:p14="http://schemas.microsoft.com/office/powerpoint/2010/main" val="1776484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a:t>
            </a:r>
            <a:r>
              <a:rPr lang="en-US" sz="3600" dirty="0" err="1">
                <a:solidFill>
                  <a:srgbClr val="000000"/>
                </a:solidFill>
                <a:latin typeface="Gidole" panose="020B0604020202020204" charset="0"/>
                <a:ea typeface="Roboto Mono" pitchFamily="2" charset="0"/>
              </a:rPr>
              <a:t>descriptives</a:t>
            </a:r>
            <a:r>
              <a:rPr lang="en-US" sz="36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pic>
        <p:nvPicPr>
          <p:cNvPr id="10" name="Picture 9">
            <a:extLst>
              <a:ext uri="{FF2B5EF4-FFF2-40B4-BE49-F238E27FC236}">
                <a16:creationId xmlns:a16="http://schemas.microsoft.com/office/drawing/2014/main" id="{F96E60FD-5365-4165-B747-B1B41ACFB4F8}"/>
              </a:ext>
            </a:extLst>
          </p:cNvPr>
          <p:cNvPicPr>
            <a:picLocks noChangeAspect="1"/>
          </p:cNvPicPr>
          <p:nvPr/>
        </p:nvPicPr>
        <p:blipFill>
          <a:blip r:embed="rId5"/>
          <a:stretch>
            <a:fillRect/>
          </a:stretch>
        </p:blipFill>
        <p:spPr>
          <a:xfrm>
            <a:off x="199366" y="3791893"/>
            <a:ext cx="17907000" cy="3540932"/>
          </a:xfrm>
          <a:prstGeom prst="rect">
            <a:avLst/>
          </a:prstGeom>
        </p:spPr>
      </p:pic>
    </p:spTree>
    <p:extLst>
      <p:ext uri="{BB962C8B-B14F-4D97-AF65-F5344CB8AC3E}">
        <p14:creationId xmlns:p14="http://schemas.microsoft.com/office/powerpoint/2010/main" val="192663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830997"/>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SPOTTING NORMAL DISTRIBUTIONS</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2057400" y="1583076"/>
            <a:ext cx="8239806" cy="5539978"/>
          </a:xfrm>
          <a:prstGeom prst="rect">
            <a:avLst/>
          </a:prstGeom>
        </p:spPr>
        <p:txBody>
          <a:bodyPr wrap="square" lIns="0" tIns="0" rIns="0" bIns="0" rtlCol="0" anchor="t">
            <a:spAutoFit/>
          </a:bodyPr>
          <a:lstStyle/>
          <a:p>
            <a:pPr marL="346710" lvl="1"/>
            <a:r>
              <a:rPr lang="en-US" sz="3600" dirty="0">
                <a:solidFill>
                  <a:schemeClr val="tx1">
                    <a:lumMod val="95000"/>
                    <a:lumOff val="5000"/>
                  </a:schemeClr>
                </a:solidFill>
                <a:latin typeface="Gidole" panose="02000503000000000000" pitchFamily="50" charset="0"/>
                <a:ea typeface="Roboto Mono" pitchFamily="2" charset="0"/>
              </a:rPr>
              <a:t>There are  no “perfectly” normally distributed variables, but some are more normal than others:</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a:p>
            <a:pPr marL="1089660" lvl="1" indent="-742950">
              <a:buAutoNum type="arabicPeriod"/>
            </a:pPr>
            <a:r>
              <a:rPr lang="en-US" sz="3600" dirty="0" err="1">
                <a:solidFill>
                  <a:srgbClr val="000000"/>
                </a:solidFill>
                <a:latin typeface="Gidole" panose="02000503000000000000" pitchFamily="50" charset="0"/>
                <a:ea typeface="Roboto Mono" pitchFamily="2" charset="0"/>
              </a:rPr>
              <a:t>Descriptives</a:t>
            </a:r>
            <a:r>
              <a:rPr lang="en-US" sz="3600" dirty="0">
                <a:solidFill>
                  <a:srgbClr val="000000"/>
                </a:solidFill>
                <a:latin typeface="Gidole" panose="02000503000000000000" pitchFamily="50" charset="0"/>
                <a:ea typeface="Roboto Mono" pitchFamily="2" charset="0"/>
              </a:rPr>
              <a:t>: skewness </a:t>
            </a:r>
            <a:r>
              <a:rPr lang="en-US" sz="3600" dirty="0">
                <a:latin typeface="Gidole" panose="02000503000000000000" pitchFamily="50" charset="0"/>
              </a:rPr>
              <a:t>±</a:t>
            </a:r>
            <a:r>
              <a:rPr lang="en-US" sz="3600" dirty="0">
                <a:solidFill>
                  <a:srgbClr val="000000"/>
                </a:solidFill>
                <a:latin typeface="Gidole" panose="02000503000000000000" pitchFamily="50" charset="0"/>
                <a:ea typeface="Roboto Mono" pitchFamily="2" charset="0"/>
              </a:rPr>
              <a:t> 8, kurtosis </a:t>
            </a:r>
            <a:r>
              <a:rPr lang="en-US" sz="3600" dirty="0">
                <a:latin typeface="Gidole" panose="02000503000000000000" pitchFamily="50" charset="0"/>
              </a:rPr>
              <a:t>± 20</a:t>
            </a:r>
          </a:p>
          <a:p>
            <a:pPr marL="1089660" lvl="1" indent="-742950">
              <a:buAutoNum type="arabicPeriod"/>
            </a:pPr>
            <a:r>
              <a:rPr lang="en-US" sz="3600" dirty="0">
                <a:solidFill>
                  <a:srgbClr val="000000"/>
                </a:solidFill>
                <a:latin typeface="Gidole" panose="02000503000000000000" pitchFamily="50" charset="0"/>
                <a:ea typeface="Roboto Mono" pitchFamily="2" charset="0"/>
              </a:rPr>
              <a:t>Visualizations: does it “look” normal?</a:t>
            </a:r>
          </a:p>
          <a:p>
            <a:pPr marL="1089660" lvl="1" indent="-742950">
              <a:buAutoNum type="arabicPeriod"/>
            </a:pPr>
            <a:r>
              <a:rPr lang="en-US" sz="36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13311050" y="2678905"/>
            <a:ext cx="4953001" cy="760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using a histogram</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distribution of sample means</a:t>
            </a:r>
          </a:p>
          <a:p>
            <a:pPr marL="803910" lvl="1" indent="-457200">
              <a:buFont typeface="Arial" panose="020B0604020202020204" pitchFamily="34" charset="0"/>
              <a:buChar char="•"/>
            </a:pPr>
            <a:r>
              <a:rPr lang="en-US" sz="3000" dirty="0">
                <a:solidFill>
                  <a:srgbClr val="000000"/>
                </a:solidFill>
                <a:latin typeface="Gidole" panose="020B0604020202020204" charset="0"/>
              </a:rPr>
              <a:t>Solution: </a:t>
            </a:r>
            <a:r>
              <a:rPr lang="en-US" sz="3000" dirty="0">
                <a:solidFill>
                  <a:srgbClr val="000000"/>
                </a:solidFill>
                <a:latin typeface="Consolas" panose="020B0609020204030204" pitchFamily="49" charset="0"/>
              </a:rPr>
              <a:t>stat-roulette.xlsx</a:t>
            </a:r>
          </a:p>
        </p:txBody>
      </p:sp>
    </p:spTree>
    <p:extLst>
      <p:ext uri="{BB962C8B-B14F-4D97-AF65-F5344CB8AC3E}">
        <p14:creationId xmlns:p14="http://schemas.microsoft.com/office/powerpoint/2010/main" val="864626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MEET ME IN THE MIDDLE</a:t>
            </a:r>
          </a:p>
        </p:txBody>
      </p:sp>
      <p:sp>
        <p:nvSpPr>
          <p:cNvPr id="10" name="TextBox 10"/>
          <p:cNvSpPr txBox="1"/>
          <p:nvPr/>
        </p:nvSpPr>
        <p:spPr>
          <a:xfrm>
            <a:off x="5728519" y="5938707"/>
            <a:ext cx="11374956" cy="2205732"/>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 y="-11588"/>
            <a:ext cx="7696200" cy="51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6166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EXPLORATORY DATA ANALYSIS IN EXCEL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We have the data… just not </a:t>
            </a:r>
            <a:r>
              <a:rPr lang="en-US" sz="6500" b="1" i="1" spc="195" dirty="0">
                <a:solidFill>
                  <a:srgbClr val="F2F0F4"/>
                </a:solidFill>
                <a:latin typeface="League Spartan Italics"/>
              </a:rPr>
              <a:t>all </a:t>
            </a:r>
            <a:r>
              <a:rPr lang="en-US" sz="6500" b="1"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b="0" i="1" smtClean="0">
                              <a:latin typeface="Cambria Math" panose="02040503050406030204" pitchFamily="18" charset="0"/>
                            </a:rPr>
                            <m:t>𝑎</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hypothesis: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hypothesis: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 but we don’t </a:t>
            </a:r>
            <a:r>
              <a:rPr lang="en-US" sz="6500" b="1" i="1" spc="195" dirty="0">
                <a:solidFill>
                  <a:srgbClr val="F2F0F4"/>
                </a:solidFill>
                <a:latin typeface="League Spartan Italics"/>
              </a:rPr>
              <a:t>know </a:t>
            </a:r>
            <a:r>
              <a:rPr lang="en-US" sz="6500" b="1"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5356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535601"/>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𝑥</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b="0" i="1" smtClean="0">
                        <a:latin typeface="Cambria Math" panose="02040503050406030204" pitchFamily="18" charset="0"/>
                      </a:rPr>
                      <m:t>𝑛</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992"/>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5016758"/>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a:t>
            </a:r>
          </a:p>
          <a:p>
            <a:pPr marL="571500" indent="-571500">
              <a:buFont typeface="Arial" panose="020B0604020202020204" pitchFamily="34" charset="0"/>
              <a:buChar char="•"/>
            </a:pPr>
            <a:endParaRPr lang="en-US" sz="4000" dirty="0">
              <a:latin typeface="Gidole" panose="020B0604020202020204" charset="0"/>
            </a:endParaRPr>
          </a:p>
          <a:p>
            <a:r>
              <a:rPr lang="en-US" sz="4000" i="1" dirty="0">
                <a:latin typeface="Gidole" panose="020B0604020202020204" charset="0"/>
              </a:rPr>
              <a:t>Two-tail t-test</a:t>
            </a:r>
            <a:r>
              <a:rPr lang="en-US" sz="4000" dirty="0">
                <a:latin typeface="Gidole" panose="020B0604020202020204" charset="0"/>
              </a:rPr>
              <a:t>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p:spTree>
    <p:extLst>
      <p:ext uri="{BB962C8B-B14F-4D97-AF65-F5344CB8AC3E}">
        <p14:creationId xmlns:p14="http://schemas.microsoft.com/office/powerpoint/2010/main" val="19321048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917761" y="4690403"/>
                <a:ext cx="6549839" cy="45243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𝐻</m:t>
                          </m:r>
                        </m:e>
                        <m:sub>
                          <m:r>
                            <a:rPr lang="en-US" sz="7200" b="0" i="1" smtClean="0">
                              <a:latin typeface="Cambria Math" panose="02040503050406030204" pitchFamily="18" charset="0"/>
                            </a:rPr>
                            <m:t>𝑜</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2</m:t>
                          </m:r>
                        </m:sub>
                      </m:sSub>
                      <m:r>
                        <a:rPr lang="en-US" sz="7200" b="0" i="1" smtClean="0">
                          <a:latin typeface="Cambria Math" panose="02040503050406030204" pitchFamily="18" charset="0"/>
                        </a:rPr>
                        <m:t>=0</m:t>
                      </m:r>
                    </m:oMath>
                  </m:oMathPara>
                </a14:m>
                <a:endParaRPr lang="en-US" sz="7200" b="0" dirty="0">
                  <a:latin typeface="Gidole" panose="02000503000000000000" charset="0"/>
                </a:endParaRPr>
              </a:p>
              <a:p>
                <a:endParaRPr lang="en-US" sz="72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𝐻</m:t>
                          </m:r>
                        </m:e>
                        <m:sub>
                          <m:r>
                            <a:rPr lang="en-US" sz="7200" b="0" i="1" smtClean="0">
                              <a:latin typeface="Cambria Math" panose="02040503050406030204" pitchFamily="18" charset="0"/>
                            </a:rPr>
                            <m:t>𝑎</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1</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2</m:t>
                          </m:r>
                        </m:sub>
                      </m:sSub>
                      <m:r>
                        <a:rPr lang="en-US" sz="7200" i="1" smtClean="0">
                          <a:latin typeface="Cambria Math" panose="02040503050406030204" pitchFamily="18" charset="0"/>
                          <a:ea typeface="Cambria Math" panose="02040503050406030204" pitchFamily="18" charset="0"/>
                        </a:rPr>
                        <m:t>≠</m:t>
                      </m:r>
                      <m:r>
                        <a:rPr lang="en-US" sz="7200" i="1">
                          <a:latin typeface="Cambria Math" panose="02040503050406030204" pitchFamily="18" charset="0"/>
                        </a:rPr>
                        <m:t>0</m:t>
                      </m:r>
                    </m:oMath>
                  </m:oMathPara>
                </a14:m>
                <a:endParaRPr lang="en-US" sz="7200" b="0" dirty="0">
                  <a:latin typeface="Gidole" panose="02000503000000000000" charset="0"/>
                </a:endParaRPr>
              </a:p>
              <a:p>
                <a:endParaRPr lang="en-US" sz="72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917761" y="4690403"/>
                <a:ext cx="6549839" cy="4524315"/>
              </a:xfrm>
              <a:prstGeom prst="rect">
                <a:avLst/>
              </a:prstGeom>
              <a:blipFill>
                <a:blip r:embed="rId4"/>
                <a:stretch>
                  <a:fillRect/>
                </a:stretch>
              </a:blipFill>
            </p:spPr>
            <p:txBody>
              <a:bodyPr/>
              <a:lstStyle/>
              <a:p>
                <a:r>
                  <a:rPr lang="en-US">
                    <a:noFill/>
                  </a:rPr>
                  <a:t> </a:t>
                </a:r>
              </a:p>
            </p:txBody>
          </p:sp>
        </mc:Fallback>
      </mc:AlternateContent>
      <p:sp>
        <p:nvSpPr>
          <p:cNvPr id="6" name="TextBox 10">
            <a:extLst>
              <a:ext uri="{FF2B5EF4-FFF2-40B4-BE49-F238E27FC236}">
                <a16:creationId xmlns:a16="http://schemas.microsoft.com/office/drawing/2014/main" id="{DB8FA314-AC10-4145-93F7-3F34889201FD}"/>
              </a:ext>
            </a:extLst>
          </p:cNvPr>
          <p:cNvSpPr txBox="1"/>
          <p:nvPr/>
        </p:nvSpPr>
        <p:spPr>
          <a:xfrm>
            <a:off x="7637931" y="4872747"/>
            <a:ext cx="10345269" cy="4308872"/>
          </a:xfrm>
          <a:prstGeom prst="rect">
            <a:avLst/>
          </a:prstGeom>
        </p:spPr>
        <p:txBody>
          <a:bodyPr wrap="square" lIns="0" tIns="0" rIns="0" bIns="0" rtlCol="0" anchor="t">
            <a:spAutoFit/>
          </a:bodyPr>
          <a:lstStyle/>
          <a:p>
            <a:pPr marL="346710" lvl="1"/>
            <a:r>
              <a:rPr lang="en-US" sz="4000" dirty="0">
                <a:solidFill>
                  <a:srgbClr val="000000"/>
                </a:solidFill>
                <a:latin typeface="Gidole" panose="020B0604020202020204" charset="0"/>
              </a:rPr>
              <a:t>Null hypothesis: there is no difference in the average sale price of homes with and without air conditioning.</a:t>
            </a:r>
          </a:p>
          <a:p>
            <a:pPr marL="346710" lvl="1"/>
            <a:endParaRPr lang="en-US" sz="4000" dirty="0">
              <a:solidFill>
                <a:srgbClr val="000000"/>
              </a:solidFill>
              <a:latin typeface="Gidole" panose="020B0604020202020204" charset="0"/>
            </a:endParaRPr>
          </a:p>
          <a:p>
            <a:pPr marL="346710" lvl="1"/>
            <a:r>
              <a:rPr lang="en-US" sz="4000" dirty="0">
                <a:solidFill>
                  <a:srgbClr val="000000"/>
                </a:solidFill>
                <a:latin typeface="Gidole" panose="020B0604020202020204" charset="0"/>
              </a:rPr>
              <a:t>Alternative hypothesis: there is a difference in the average sale price of homes with and without air conditioning. </a:t>
            </a:r>
          </a:p>
        </p:txBody>
      </p:sp>
    </p:spTree>
    <p:extLst>
      <p:ext uri="{BB962C8B-B14F-4D97-AF65-F5344CB8AC3E}">
        <p14:creationId xmlns:p14="http://schemas.microsoft.com/office/powerpoint/2010/main" val="8832796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9535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 -- SUMMARY </a:t>
            </a:r>
          </a:p>
        </p:txBody>
      </p:sp>
      <p:sp>
        <p:nvSpPr>
          <p:cNvPr id="10" name="TextBox 10"/>
          <p:cNvSpPr txBox="1"/>
          <p:nvPr/>
        </p:nvSpPr>
        <p:spPr>
          <a:xfrm>
            <a:off x="1208994" y="1720934"/>
            <a:ext cx="11668805" cy="1107996"/>
          </a:xfrm>
          <a:prstGeom prst="rect">
            <a:avLst/>
          </a:prstGeom>
        </p:spPr>
        <p:txBody>
          <a:bodyPr wrap="square" lIns="0" tIns="0" rIns="0" bIns="0" rtlCol="0" anchor="t">
            <a:spAutoFit/>
          </a:bodyPr>
          <a:lstStyle/>
          <a:p>
            <a:pPr marL="1089660" lvl="1" indent="-742950">
              <a:buAutoNum type="arabicPeriod"/>
            </a:pPr>
            <a:r>
              <a:rPr lang="en-US" sz="3600" dirty="0">
                <a:solidFill>
                  <a:srgbClr val="000000"/>
                </a:solidFill>
                <a:latin typeface="Gidole" panose="020B0604020202020204" charset="0"/>
                <a:ea typeface="Roboto Mono" pitchFamily="2" charset="0"/>
              </a:rPr>
              <a:t>Two-tailed independent samples t-test</a:t>
            </a:r>
          </a:p>
          <a:p>
            <a:pPr marL="1089660" lvl="1" indent="-742950">
              <a:buAutoNum type="arabicPeriod"/>
            </a:pPr>
            <a:r>
              <a:rPr lang="en-US" sz="36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7467600" y="3542046"/>
            <a:ext cx="9453790" cy="6767814"/>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84201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50114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10294726" y="5274899"/>
            <a:ext cx="7762145" cy="4397438"/>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277380" y="6210300"/>
            <a:ext cx="8866620" cy="1754326"/>
          </a:xfrm>
          <a:prstGeom prst="rect">
            <a:avLst/>
          </a:prstGeom>
          <a:noFill/>
        </p:spPr>
        <p:txBody>
          <a:bodyPr wrap="square" rtlCol="0">
            <a:spAutoFit/>
          </a:bodyPr>
          <a:lstStyle/>
          <a:p>
            <a:r>
              <a:rPr lang="en-US" sz="36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1295400" y="5143500"/>
            <a:ext cx="1752600" cy="10668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9098268" y="7087463"/>
            <a:ext cx="1089778"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83681362"/>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3826047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14308530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1853722" y="1811684"/>
                <a:ext cx="13639800" cy="3365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𝑋</m:t>
                              </m:r>
                            </m:e>
                            <m:sub>
                              <m:r>
                                <a:rPr lang="en-US" sz="7200" b="0" i="1" smtClean="0">
                                  <a:latin typeface="Cambria Math" panose="02040503050406030204" pitchFamily="18" charset="0"/>
                                </a:rPr>
                                <m:t>1</m:t>
                              </m:r>
                            </m:sub>
                          </m:sSub>
                        </m:e>
                      </m:acc>
                      <m:r>
                        <a:rPr lang="en-US" sz="7200" b="1" i="1" smtClean="0">
                          <a:latin typeface="Cambria Math" panose="02040503050406030204" pitchFamily="18" charset="0"/>
                        </a:rPr>
                        <m:t>−</m:t>
                      </m:r>
                      <m:acc>
                        <m:accPr>
                          <m:chr m:val="̅"/>
                          <m:ctrlPr>
                            <a:rPr lang="en-US" sz="7200" i="1">
                              <a:latin typeface="Cambria Math" panose="02040503050406030204" pitchFamily="18" charset="0"/>
                            </a:rPr>
                          </m:ctrlPr>
                        </m:accPr>
                        <m:e>
                          <m:sSub>
                            <m:sSubPr>
                              <m:ctrlPr>
                                <a:rPr lang="en-US" sz="7200" i="1" smtClean="0">
                                  <a:latin typeface="Cambria Math" panose="02040503050406030204" pitchFamily="18" charset="0"/>
                                </a:rPr>
                              </m:ctrlPr>
                            </m:sSubPr>
                            <m:e>
                              <m:r>
                                <a:rPr lang="en-US" sz="7200" i="1">
                                  <a:latin typeface="Cambria Math" panose="02040503050406030204" pitchFamily="18" charset="0"/>
                                </a:rPr>
                                <m:t>𝑋</m:t>
                              </m:r>
                            </m:e>
                            <m:sub>
                              <m:r>
                                <a:rPr lang="en-US" sz="7200" b="0" i="1" smtClean="0">
                                  <a:latin typeface="Cambria Math" panose="02040503050406030204" pitchFamily="18" charset="0"/>
                                </a:rPr>
                                <m:t>2</m:t>
                              </m:r>
                            </m:sub>
                          </m:sSub>
                        </m:e>
                      </m:acc>
                      <m:r>
                        <a:rPr lang="en-US" sz="7200" b="1" i="1" smtClean="0">
                          <a:latin typeface="Cambria Math" panose="02040503050406030204" pitchFamily="18" charset="0"/>
                        </a:rPr>
                        <m:t>)</m:t>
                      </m:r>
                      <m:r>
                        <a:rPr lang="en-US" sz="7200" b="1"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rad>
                        <m:radPr>
                          <m:degHide m:val="on"/>
                          <m:ctrlPr>
                            <a:rPr lang="en-US" sz="7200" b="0" i="1" smtClean="0">
                              <a:latin typeface="Cambria Math" panose="02040503050406030204" pitchFamily="18" charset="0"/>
                              <a:ea typeface="Cambria Math" panose="02040503050406030204" pitchFamily="18" charset="0"/>
                            </a:rPr>
                          </m:ctrlPr>
                        </m:radPr>
                        <m:deg/>
                        <m:e>
                          <m:f>
                            <m:fPr>
                              <m:ctrlPr>
                                <a:rPr lang="en-US" sz="7200" b="0" i="1" smtClean="0">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i="1">
                                      <a:latin typeface="Cambria Math" panose="02040503050406030204" pitchFamily="18" charset="0"/>
                                      <a:ea typeface="Cambria Math" panose="02040503050406030204" pitchFamily="18" charset="0"/>
                                    </a:rPr>
                                    <m:t>1</m:t>
                                  </m:r>
                                </m:sub>
                                <m:sup>
                                  <m:r>
                                    <a:rPr lang="en-US" sz="7200" i="1">
                                      <a:latin typeface="Cambria Math" panose="02040503050406030204" pitchFamily="18" charset="0"/>
                                      <a:ea typeface="Cambria Math" panose="02040503050406030204" pitchFamily="18" charset="0"/>
                                    </a:rPr>
                                    <m:t>2</m:t>
                                  </m:r>
                                </m:sup>
                              </m:sSubSup>
                            </m:num>
                            <m:den>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1</m:t>
                                  </m:r>
                                </m:sub>
                              </m:sSub>
                            </m:den>
                          </m:f>
                          <m:r>
                            <a:rPr lang="en-US" sz="7200" b="0" i="1" smtClean="0">
                              <a:latin typeface="Cambria Math" panose="02040503050406030204" pitchFamily="18" charset="0"/>
                              <a:ea typeface="Cambria Math" panose="02040503050406030204" pitchFamily="18" charset="0"/>
                            </a:rPr>
                            <m:t>+</m:t>
                          </m:r>
                          <m:f>
                            <m:fPr>
                              <m:ctrlPr>
                                <a:rPr lang="en-US" sz="7200" i="1">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b="0" i="1" smtClean="0">
                                      <a:latin typeface="Cambria Math" panose="02040503050406030204" pitchFamily="18" charset="0"/>
                                      <a:ea typeface="Cambria Math" panose="02040503050406030204" pitchFamily="18" charset="0"/>
                                    </a:rPr>
                                    <m:t>2</m:t>
                                  </m:r>
                                </m:sub>
                                <m:sup>
                                  <m:r>
                                    <a:rPr lang="en-US" sz="7200" i="1">
                                      <a:latin typeface="Cambria Math" panose="02040503050406030204" pitchFamily="18" charset="0"/>
                                      <a:ea typeface="Cambria Math" panose="02040503050406030204" pitchFamily="18" charset="0"/>
                                    </a:rPr>
                                    <m:t>2</m:t>
                                  </m:r>
                                </m:sup>
                              </m:sSubSup>
                            </m:num>
                            <m:den>
                              <m:sSub>
                                <m:sSubPr>
                                  <m:ctrlPr>
                                    <a:rPr lang="en-US" sz="7200" i="1">
                                      <a:latin typeface="Cambria Math" panose="02040503050406030204" pitchFamily="18" charset="0"/>
                                      <a:ea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2</m:t>
                                  </m:r>
                                </m:sub>
                              </m:sSub>
                            </m:den>
                          </m:f>
                        </m:e>
                      </m:rad>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1853722" y="1811684"/>
                <a:ext cx="13639800" cy="3365858"/>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p:cxnSp>
        <p:nvCxnSpPr>
          <p:cNvPr id="8" name="Straight Arrow Connector 7">
            <a:extLst>
              <a:ext uri="{FF2B5EF4-FFF2-40B4-BE49-F238E27FC236}">
                <a16:creationId xmlns:a16="http://schemas.microsoft.com/office/drawing/2014/main" id="{130F9F87-2B83-4029-98A9-14E57FDF3DE7}"/>
              </a:ext>
            </a:extLst>
          </p:cNvPr>
          <p:cNvCxnSpPr>
            <a:cxnSpLocks/>
            <a:endCxn id="9" idx="0"/>
          </p:cNvCxnSpPr>
          <p:nvPr/>
        </p:nvCxnSpPr>
        <p:spPr>
          <a:xfrm flipH="1">
            <a:off x="4299496" y="4974591"/>
            <a:ext cx="3142" cy="14643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502992" y="6438900"/>
            <a:ext cx="3593008" cy="1569660"/>
          </a:xfrm>
          <a:prstGeom prst="rect">
            <a:avLst/>
          </a:prstGeom>
          <a:noFill/>
        </p:spPr>
        <p:txBody>
          <a:bodyPr wrap="square" rtlCol="0">
            <a:spAutoFit/>
          </a:bodyPr>
          <a:lstStyle/>
          <a:p>
            <a:r>
              <a:rPr lang="en-US" sz="3200" b="1" dirty="0">
                <a:latin typeface="Gidole" panose="02000503000000000000" charset="0"/>
              </a:rPr>
              <a:t>Point estimate (difference in sample means)</a:t>
            </a:r>
          </a:p>
        </p:txBody>
      </p:sp>
      <p:sp>
        <p:nvSpPr>
          <p:cNvPr id="14" name="TextBox 13">
            <a:extLst>
              <a:ext uri="{FF2B5EF4-FFF2-40B4-BE49-F238E27FC236}">
                <a16:creationId xmlns:a16="http://schemas.microsoft.com/office/drawing/2014/main" id="{24BD5C47-5B0E-4A79-843E-2A73A4F70C15}"/>
              </a:ext>
            </a:extLst>
          </p:cNvPr>
          <p:cNvSpPr txBox="1"/>
          <p:nvPr/>
        </p:nvSpPr>
        <p:spPr>
          <a:xfrm>
            <a:off x="11201400" y="6286500"/>
            <a:ext cx="3883058" cy="2062103"/>
          </a:xfrm>
          <a:prstGeom prst="rect">
            <a:avLst/>
          </a:prstGeom>
          <a:noFill/>
        </p:spPr>
        <p:txBody>
          <a:bodyPr wrap="square" rtlCol="0">
            <a:spAutoFit/>
          </a:bodyPr>
          <a:lstStyle/>
          <a:p>
            <a:r>
              <a:rPr lang="en-US" sz="3200" b="1" dirty="0">
                <a:latin typeface="Gidole" panose="02000503000000000000" charset="0"/>
              </a:rPr>
              <a:t>Margin of error</a:t>
            </a:r>
          </a:p>
          <a:p>
            <a:r>
              <a:rPr lang="en-US" sz="3200" b="1" dirty="0">
                <a:latin typeface="Gidole" panose="02000503000000000000" charset="0"/>
              </a:rPr>
              <a:t>(Critical value * standard error of difference)</a:t>
            </a:r>
          </a:p>
        </p:txBody>
      </p:sp>
      <p:sp>
        <p:nvSpPr>
          <p:cNvPr id="25" name="Rectangle 24">
            <a:extLst>
              <a:ext uri="{FF2B5EF4-FFF2-40B4-BE49-F238E27FC236}">
                <a16:creationId xmlns:a16="http://schemas.microsoft.com/office/drawing/2014/main" id="{25DA9CAA-09FF-4C1C-AB16-1679AC30AF85}"/>
              </a:ext>
            </a:extLst>
          </p:cNvPr>
          <p:cNvSpPr/>
          <p:nvPr/>
        </p:nvSpPr>
        <p:spPr>
          <a:xfrm>
            <a:off x="4221319" y="2476180"/>
            <a:ext cx="4084481" cy="23625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11201400" y="5195592"/>
            <a:ext cx="228600" cy="93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4D904A34-4CF8-456B-9E3F-4501ABDB32AC}"/>
              </a:ext>
            </a:extLst>
          </p:cNvPr>
          <p:cNvSpPr/>
          <p:nvPr/>
        </p:nvSpPr>
        <p:spPr>
          <a:xfrm>
            <a:off x="9057277" y="1759592"/>
            <a:ext cx="6563723" cy="33839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64431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 </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do pollsters report a “margin of error?”</a:t>
            </a:r>
          </a:p>
          <a:p>
            <a:pPr marL="1261110" lvl="2"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Statistically test and 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1754326"/>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datasets</a:t>
            </a:r>
          </a:p>
          <a:p>
            <a:pPr marL="285750" indent="-285750">
              <a:buFont typeface="Arial" panose="020B0604020202020204" pitchFamily="34" charset="0"/>
              <a:buChar char="•"/>
            </a:pPr>
            <a:r>
              <a:rPr lang="en-US" sz="3600" dirty="0">
                <a:latin typeface="Gidole" panose="020B0604020202020204" charset="0"/>
              </a:rPr>
              <a:t>Linear regression</a:t>
            </a:r>
          </a:p>
          <a:p>
            <a:pPr marL="285750" indent="-285750">
              <a:buFont typeface="Arial" panose="020B0604020202020204" pitchFamily="34" charset="0"/>
              <a:buChar char="•"/>
            </a:pPr>
            <a:r>
              <a:rPr lang="en-US" sz="3600" dirty="0">
                <a:latin typeface="Gidole" panose="020B0604020202020204" charset="0"/>
              </a:rPr>
              <a:t>R and Python </a:t>
            </a:r>
          </a:p>
        </p:txBody>
      </p:sp>
    </p:spTree>
    <p:extLst>
      <p:ext uri="{BB962C8B-B14F-4D97-AF65-F5344CB8AC3E}">
        <p14:creationId xmlns:p14="http://schemas.microsoft.com/office/powerpoint/2010/main" val="21768109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525850"/>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You’ve got a copy!</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Advancing into Analytics: From Excel to Python and R</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George Mount</a:t>
            </a:r>
          </a:p>
        </p:txBody>
      </p:sp>
      <p:pic>
        <p:nvPicPr>
          <p:cNvPr id="4100" name="Picture 4" descr="Advancing into Analytics Cover Image">
            <a:extLst>
              <a:ext uri="{FF2B5EF4-FFF2-40B4-BE49-F238E27FC236}">
                <a16:creationId xmlns:a16="http://schemas.microsoft.com/office/drawing/2014/main" id="{F18E7850-4F81-442C-8EA9-D31CE155B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2548" y="839303"/>
            <a:ext cx="6009085" cy="784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8961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889458450"/>
              </p:ext>
            </p:extLst>
          </p:nvPr>
        </p:nvGraphicFramePr>
        <p:xfrm>
          <a:off x="2209653" y="1310243"/>
          <a:ext cx="14478000" cy="871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1932</TotalTime>
  <Words>7905</Words>
  <Application>Microsoft Office PowerPoint</Application>
  <PresentationFormat>Custom</PresentationFormat>
  <Paragraphs>692</Paragraphs>
  <Slides>89</Slides>
  <Notes>85</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89</vt:i4>
      </vt:variant>
    </vt:vector>
  </HeadingPairs>
  <TitlesOfParts>
    <vt:vector size="102" baseType="lpstr">
      <vt:lpstr>League Spartan</vt:lpstr>
      <vt:lpstr>Open Sans Extra Bold</vt:lpstr>
      <vt:lpstr>Consolas</vt:lpstr>
      <vt:lpstr>Arial</vt:lpstr>
      <vt:lpstr>Roboto Mono</vt:lpstr>
      <vt:lpstr>Gidole Bold</vt:lpstr>
      <vt:lpstr>League Spartan Bold</vt:lpstr>
      <vt:lpstr>Calibri</vt:lpstr>
      <vt:lpstr>Cambria Math</vt:lpstr>
      <vt:lpstr>Impact</vt:lpstr>
      <vt:lpstr>Gidole</vt:lpstr>
      <vt:lpstr>League Spartan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175</cp:revision>
  <dcterms:created xsi:type="dcterms:W3CDTF">2006-08-16T00:00:00Z</dcterms:created>
  <dcterms:modified xsi:type="dcterms:W3CDTF">2021-10-25T18:42:34Z</dcterms:modified>
  <dc:identifier>DADurESpNu8</dc:identifier>
</cp:coreProperties>
</file>